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3"/>
  </p:notesMasterIdLst>
  <p:handoutMasterIdLst>
    <p:handoutMasterId r:id="rId34"/>
  </p:handoutMasterIdLst>
  <p:sldIdLst>
    <p:sldId id="277" r:id="rId5"/>
    <p:sldId id="267" r:id="rId6"/>
    <p:sldId id="278" r:id="rId7"/>
    <p:sldId id="284" r:id="rId8"/>
    <p:sldId id="279" r:id="rId9"/>
    <p:sldId id="318" r:id="rId10"/>
    <p:sldId id="291" r:id="rId11"/>
    <p:sldId id="301" r:id="rId12"/>
    <p:sldId id="316" r:id="rId13"/>
    <p:sldId id="317" r:id="rId14"/>
    <p:sldId id="312" r:id="rId15"/>
    <p:sldId id="313" r:id="rId16"/>
    <p:sldId id="305" r:id="rId17"/>
    <p:sldId id="304" r:id="rId18"/>
    <p:sldId id="314" r:id="rId19"/>
    <p:sldId id="306" r:id="rId20"/>
    <p:sldId id="298" r:id="rId21"/>
    <p:sldId id="308" r:id="rId22"/>
    <p:sldId id="295" r:id="rId23"/>
    <p:sldId id="302" r:id="rId24"/>
    <p:sldId id="289" r:id="rId25"/>
    <p:sldId id="288" r:id="rId26"/>
    <p:sldId id="287" r:id="rId27"/>
    <p:sldId id="286" r:id="rId28"/>
    <p:sldId id="285" r:id="rId29"/>
    <p:sldId id="294" r:id="rId30"/>
    <p:sldId id="299" r:id="rId31"/>
    <p:sldId id="31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0" autoAdjust="0"/>
    <p:restoredTop sz="95833"/>
  </p:normalViewPr>
  <p:slideViewPr>
    <p:cSldViewPr snapToGrid="0">
      <p:cViewPr>
        <p:scale>
          <a:sx n="79" d="100"/>
          <a:sy n="79" d="100"/>
        </p:scale>
        <p:origin x="624" y="1216"/>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2/22/16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2/22/16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322CDD-9D6C-4F63-9EC2-648226624108}" type="slidenum">
              <a:rPr lang="en-US" smtClean="0"/>
              <a:t>9</a:t>
            </a:fld>
            <a:endParaRPr lang="en-US"/>
          </a:p>
        </p:txBody>
      </p:sp>
    </p:spTree>
    <p:extLst>
      <p:ext uri="{BB962C8B-B14F-4D97-AF65-F5344CB8AC3E}">
        <p14:creationId xmlns:p14="http://schemas.microsoft.com/office/powerpoint/2010/main" val="592217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15</a:t>
            </a:fld>
            <a:endParaRPr lang="en-US"/>
          </a:p>
        </p:txBody>
      </p:sp>
    </p:spTree>
    <p:extLst>
      <p:ext uri="{BB962C8B-B14F-4D97-AF65-F5344CB8AC3E}">
        <p14:creationId xmlns:p14="http://schemas.microsoft.com/office/powerpoint/2010/main" val="2073360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 Sensor data.</a:t>
            </a:r>
          </a:p>
          <a:p>
            <a:r>
              <a:rPr lang="en-US" dirty="0" smtClean="0"/>
              <a:t>Output : Collaborated Sensor</a:t>
            </a:r>
            <a:r>
              <a:rPr lang="en-US" baseline="0" dirty="0" smtClean="0"/>
              <a:t> data. (Transfers data from sensor to server.)</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21</a:t>
            </a:fld>
            <a:endParaRPr lang="en-US"/>
          </a:p>
        </p:txBody>
      </p:sp>
    </p:spTree>
    <p:extLst>
      <p:ext uri="{BB962C8B-B14F-4D97-AF65-F5344CB8AC3E}">
        <p14:creationId xmlns:p14="http://schemas.microsoft.com/office/powerpoint/2010/main" val="51720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 Parking</a:t>
            </a:r>
            <a:r>
              <a:rPr lang="en-US" baseline="0" dirty="0" smtClean="0"/>
              <a:t> availability sensed by sensor from parking lot(presence or absence of car).</a:t>
            </a:r>
          </a:p>
          <a:p>
            <a:r>
              <a:rPr lang="en-US" baseline="0" dirty="0" smtClean="0"/>
              <a:t>Output : Processed  data to microcontroller unit.</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22</a:t>
            </a:fld>
            <a:endParaRPr lang="en-US"/>
          </a:p>
        </p:txBody>
      </p:sp>
    </p:spTree>
    <p:extLst>
      <p:ext uri="{BB962C8B-B14F-4D97-AF65-F5344CB8AC3E}">
        <p14:creationId xmlns:p14="http://schemas.microsoft.com/office/powerpoint/2010/main" val="155663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 Data from microcontroller at particular</a:t>
            </a:r>
            <a:r>
              <a:rPr lang="en-US" baseline="0" dirty="0" smtClean="0"/>
              <a:t> intervals</a:t>
            </a:r>
            <a:r>
              <a:rPr lang="en-US" dirty="0" smtClean="0"/>
              <a:t>.</a:t>
            </a:r>
          </a:p>
          <a:p>
            <a:r>
              <a:rPr lang="en-US" dirty="0" smtClean="0"/>
              <a:t>Output : Processed database</a:t>
            </a:r>
            <a:r>
              <a:rPr lang="en-US" baseline="0" dirty="0" smtClean="0"/>
              <a:t> to Display.</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23</a:t>
            </a:fld>
            <a:endParaRPr lang="en-US"/>
          </a:p>
        </p:txBody>
      </p:sp>
    </p:spTree>
    <p:extLst>
      <p:ext uri="{BB962C8B-B14F-4D97-AF65-F5344CB8AC3E}">
        <p14:creationId xmlns:p14="http://schemas.microsoft.com/office/powerpoint/2010/main" val="188338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 Data from server.</a:t>
            </a:r>
          </a:p>
          <a:p>
            <a:r>
              <a:rPr lang="en-US" dirty="0" smtClean="0"/>
              <a:t>Output : Displa</a:t>
            </a:r>
            <a:r>
              <a:rPr lang="en-US" baseline="0" dirty="0" smtClean="0"/>
              <a:t>y the data</a:t>
            </a:r>
            <a:endParaRPr lang="en-US" dirty="0"/>
          </a:p>
        </p:txBody>
      </p:sp>
      <p:sp>
        <p:nvSpPr>
          <p:cNvPr id="4" name="Slide Number Placeholder 3"/>
          <p:cNvSpPr>
            <a:spLocks noGrp="1"/>
          </p:cNvSpPr>
          <p:nvPr>
            <p:ph type="sldNum" sz="quarter" idx="10"/>
          </p:nvPr>
        </p:nvSpPr>
        <p:spPr/>
        <p:txBody>
          <a:bodyPr/>
          <a:lstStyle/>
          <a:p>
            <a:fld id="{68322CDD-9D6C-4F63-9EC2-648226624108}" type="slidenum">
              <a:rPr lang="en-US" smtClean="0"/>
              <a:t>24</a:t>
            </a:fld>
            <a:endParaRPr lang="en-US"/>
          </a:p>
        </p:txBody>
      </p:sp>
    </p:spTree>
    <p:extLst>
      <p:ext uri="{BB962C8B-B14F-4D97-AF65-F5344CB8AC3E}">
        <p14:creationId xmlns:p14="http://schemas.microsoft.com/office/powerpoint/2010/main" val="73059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smtClean="0"/>
              <a:t>Click to edit Master title style</a:t>
            </a:r>
            <a:endParaRPr lang="en-US"/>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Rectangle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1" y="2514600"/>
            <a:ext cx="3474720"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Rectangle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0" y="2514600"/>
            <a:ext cx="3474720"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000">
                <a:solidFill>
                  <a:schemeClr val="tx1"/>
                </a:solidFill>
              </a:defRPr>
            </a:lvl1pPr>
          </a:lstStyle>
          <a:p>
            <a:endParaRPr lang="en-US"/>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0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Intelligent parking system</a:t>
            </a:r>
            <a:endParaRPr lang="en-US"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sp>
        <p:nvSpPr>
          <p:cNvPr id="5" name="TextBox 4"/>
          <p:cNvSpPr txBox="1"/>
          <p:nvPr/>
        </p:nvSpPr>
        <p:spPr>
          <a:xfrm>
            <a:off x="1070042" y="1692613"/>
            <a:ext cx="9396919" cy="2308324"/>
          </a:xfrm>
          <a:prstGeom prst="rect">
            <a:avLst/>
          </a:prstGeom>
          <a:noFill/>
        </p:spPr>
        <p:txBody>
          <a:bodyPr wrap="square" rtlCol="0">
            <a:spAutoFit/>
          </a:bodyPr>
          <a:lstStyle/>
          <a:p>
            <a:r>
              <a:rPr lang="en-US" dirty="0" smtClean="0"/>
              <a:t>INPUT FOR SENSOR TO THE MCU</a:t>
            </a:r>
          </a:p>
          <a:p>
            <a:pPr marL="285750" indent="-285750">
              <a:buFont typeface="Arial" charset="0"/>
              <a:buChar char="•"/>
            </a:pPr>
            <a:r>
              <a:rPr lang="en-US" dirty="0" smtClean="0"/>
              <a:t>When the sensor is LOW it means that the parking lot is empty.</a:t>
            </a:r>
          </a:p>
          <a:p>
            <a:pPr marL="285750" indent="-285750">
              <a:buFont typeface="Arial" charset="0"/>
              <a:buChar char="•"/>
            </a:pPr>
            <a:r>
              <a:rPr lang="en-US" dirty="0" smtClean="0"/>
              <a:t>When the sensor is HIGH it means that the car is present in the parking lot</a:t>
            </a:r>
          </a:p>
          <a:p>
            <a:pPr marL="285750" indent="-285750">
              <a:buFont typeface="Arial" charset="0"/>
              <a:buChar char="•"/>
            </a:pPr>
            <a:r>
              <a:rPr lang="en-US" dirty="0" smtClean="0"/>
              <a:t>This processing is done by the Microcontroller Unit</a:t>
            </a:r>
          </a:p>
          <a:p>
            <a:pPr marL="285750" indent="-285750">
              <a:buFont typeface="Arial" charset="0"/>
              <a:buChar char="•"/>
            </a:pPr>
            <a:r>
              <a:rPr lang="en-US" dirty="0" smtClean="0"/>
              <a:t>The Microcontroller unit processes the sensor input and stores the input values as 0 or 1 based on whether LOW OR HIGH.</a:t>
            </a:r>
          </a:p>
          <a:p>
            <a:pPr marL="285750" indent="-285750">
              <a:buFont typeface="Arial" charset="0"/>
              <a:buChar char="•"/>
            </a:pPr>
            <a:r>
              <a:rPr lang="en-US" dirty="0" smtClean="0"/>
              <a:t>The type of sensor used is an infrared proximity sensor.</a:t>
            </a:r>
          </a:p>
          <a:p>
            <a:pPr marL="285750" indent="-285750">
              <a:buFont typeface="Arial" charset="0"/>
              <a:buChar char="•"/>
            </a:pPr>
            <a:r>
              <a:rPr lang="en-US" dirty="0" smtClean="0"/>
              <a:t>The obtained values are stored in a file to be used later for processing.</a:t>
            </a:r>
          </a:p>
        </p:txBody>
      </p:sp>
    </p:spTree>
    <p:extLst>
      <p:ext uri="{BB962C8B-B14F-4D97-AF65-F5344CB8AC3E}">
        <p14:creationId xmlns:p14="http://schemas.microsoft.com/office/powerpoint/2010/main" val="1024676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81000"/>
            <a:ext cx="9601200" cy="552450"/>
          </a:xfrm>
        </p:spPr>
        <p:txBody>
          <a:bodyPr/>
          <a:lstStyle/>
          <a:p>
            <a:pPr algn="ctr"/>
            <a:r>
              <a:rPr lang="en-US" dirty="0" smtClean="0"/>
              <a:t>Detailed design</a:t>
            </a:r>
            <a:endParaRPr lang="en-US" dirty="0"/>
          </a:p>
        </p:txBody>
      </p:sp>
      <p:sp>
        <p:nvSpPr>
          <p:cNvPr id="3" name="Content Placeholder 2"/>
          <p:cNvSpPr>
            <a:spLocks noGrp="1"/>
          </p:cNvSpPr>
          <p:nvPr>
            <p:ph idx="1"/>
          </p:nvPr>
        </p:nvSpPr>
        <p:spPr>
          <a:xfrm>
            <a:off x="0" y="933450"/>
            <a:ext cx="12192000" cy="5010150"/>
          </a:xfrm>
        </p:spPr>
        <p:txBody>
          <a:bodyPr>
            <a:normAutofit/>
          </a:bodyPr>
          <a:lstStyle/>
          <a:p>
            <a:pPr marL="45720" indent="0">
              <a:buNone/>
            </a:pPr>
            <a:r>
              <a:rPr lang="en-US" dirty="0" err="1" smtClean="0">
                <a:latin typeface="Courier New" charset="0"/>
                <a:ea typeface="Courier New" charset="0"/>
                <a:cs typeface="Courier New" charset="0"/>
              </a:rPr>
              <a:t>readIR</a:t>
            </a: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
            </a:r>
            <a:br>
              <a:rPr lang="en-US" dirty="0">
                <a:latin typeface="Courier New" charset="0"/>
                <a:ea typeface="Courier New" charset="0"/>
                <a:cs typeface="Courier New" charset="0"/>
              </a:rPr>
            </a:br>
            <a:r>
              <a:rPr lang="en-US" dirty="0" smtClean="0">
                <a:latin typeface="Courier New" charset="0"/>
                <a:ea typeface="Courier New" charset="0"/>
                <a:cs typeface="Courier New" charset="0"/>
              </a:rPr>
              <a:t>    while(true)	</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 =(</a:t>
            </a:r>
            <a:r>
              <a:rPr lang="en-US" dirty="0" err="1" smtClean="0">
                <a:latin typeface="Courier New" charset="0"/>
                <a:ea typeface="Courier New" charset="0"/>
                <a:cs typeface="Courier New" charset="0"/>
              </a:rPr>
              <a:t>IRemitter,LOW</a:t>
            </a:r>
            <a:r>
              <a:rPr lang="en-US" dirty="0">
                <a:latin typeface="Courier New" charset="0"/>
                <a:ea typeface="Courier New" charset="0"/>
                <a:cs typeface="Courier New" charset="0"/>
              </a:rPr>
              <a:t>);           // turning the IR LEDs off to read the IR coming from the ambient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ambientIR</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a; </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 </a:t>
            </a:r>
            <a:r>
              <a:rPr lang="en-US" dirty="0">
                <a:latin typeface="Courier New" charset="0"/>
                <a:ea typeface="Courier New" charset="0"/>
                <a:cs typeface="Courier New" charset="0"/>
              </a:rPr>
              <a:t>storing IR coming from the ambient</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b = (</a:t>
            </a:r>
            <a:r>
              <a:rPr lang="en-US" dirty="0" err="1" smtClean="0">
                <a:latin typeface="Courier New" charset="0"/>
                <a:ea typeface="Courier New" charset="0"/>
                <a:cs typeface="Courier New" charset="0"/>
              </a:rPr>
              <a:t>IRemitter,HIGH</a:t>
            </a:r>
            <a:r>
              <a:rPr lang="en-US" dirty="0">
                <a:latin typeface="Courier New" charset="0"/>
                <a:ea typeface="Courier New" charset="0"/>
                <a:cs typeface="Courier New" charset="0"/>
              </a:rPr>
              <a:t>);          // turning the IR LEDs on to read the IR coming from the obstacle</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obstacleIR</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b </a:t>
            </a: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 </a:t>
            </a:r>
            <a:r>
              <a:rPr lang="en-US" dirty="0">
                <a:latin typeface="Courier New" charset="0"/>
                <a:ea typeface="Courier New" charset="0"/>
                <a:cs typeface="Courier New" charset="0"/>
              </a:rPr>
              <a:t>storing IR coming from the obstacle</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i</a:t>
            </a:r>
            <a:r>
              <a:rPr lang="en-US" dirty="0">
                <a:latin typeface="Courier New" charset="0"/>
                <a:ea typeface="Courier New" charset="0"/>
                <a:cs typeface="Courier New" charset="0"/>
              </a:rPr>
              <a:t/>
            </a:r>
            <a:br>
              <a:rPr lang="en-US" dirty="0">
                <a:latin typeface="Courier New" charset="0"/>
                <a:ea typeface="Courier New" charset="0"/>
                <a:cs typeface="Courier New" charset="0"/>
              </a:rPr>
            </a:b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p>
          <a:p>
            <a:pPr marL="45720" indent="0">
              <a:buNone/>
            </a:pPr>
            <a:r>
              <a:rPr lang="en-US" dirty="0">
                <a:latin typeface="Courier New" charset="0"/>
                <a:ea typeface="Courier New" charset="0"/>
                <a:cs typeface="Courier New" charset="0"/>
              </a:rPr>
              <a:t/>
            </a:r>
            <a:br>
              <a:rPr lang="en-US" dirty="0">
                <a:latin typeface="Courier New" charset="0"/>
                <a:ea typeface="Courier New" charset="0"/>
                <a:cs typeface="Courier New" charset="0"/>
              </a:rPr>
            </a:br>
            <a:r>
              <a:rPr lang="en-US" dirty="0">
                <a:latin typeface="Courier New" charset="0"/>
                <a:ea typeface="Courier New" charset="0"/>
                <a:cs typeface="Courier New" charset="0"/>
              </a:rPr>
              <a:t>}</a:t>
            </a:r>
            <a:br>
              <a:rPr lang="en-US" dirty="0">
                <a:latin typeface="Courier New" charset="0"/>
                <a:ea typeface="Courier New" charset="0"/>
                <a:cs typeface="Courier New" charset="0"/>
              </a:rPr>
            </a:br>
            <a:r>
              <a:rPr lang="en-US" dirty="0" smtClean="0">
                <a:latin typeface="Courier New" charset="0"/>
                <a:ea typeface="Courier New" charset="0"/>
                <a:cs typeface="Courier New" charset="0"/>
              </a:rPr>
              <a:t>	</a:t>
            </a:r>
          </a:p>
          <a:p>
            <a:pPr marL="45720" indent="0">
              <a:buNone/>
            </a:pPr>
            <a:endParaRPr lang="en-US" dirty="0" smtClean="0"/>
          </a:p>
        </p:txBody>
      </p:sp>
    </p:spTree>
    <p:extLst>
      <p:ext uri="{BB962C8B-B14F-4D97-AF65-F5344CB8AC3E}">
        <p14:creationId xmlns:p14="http://schemas.microsoft.com/office/powerpoint/2010/main" val="128197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pic>
        <p:nvPicPr>
          <p:cNvPr id="4" name="Content Placeholder 3"/>
          <p:cNvPicPr>
            <a:picLocks noGrp="1" noChangeAspect="1"/>
          </p:cNvPicPr>
          <p:nvPr>
            <p:ph idx="1"/>
          </p:nvPr>
        </p:nvPicPr>
        <p:blipFill>
          <a:blip r:embed="rId2"/>
          <a:stretch>
            <a:fillRect/>
          </a:stretch>
        </p:blipFill>
        <p:spPr>
          <a:xfrm>
            <a:off x="1056613" y="2228850"/>
            <a:ext cx="3820187" cy="2900034"/>
          </a:xfrm>
          <a:prstGeom prst="rect">
            <a:avLst/>
          </a:prstGeom>
        </p:spPr>
      </p:pic>
      <p:sp>
        <p:nvSpPr>
          <p:cNvPr id="10" name="TextBox 9"/>
          <p:cNvSpPr txBox="1"/>
          <p:nvPr/>
        </p:nvSpPr>
        <p:spPr>
          <a:xfrm>
            <a:off x="5200650" y="1859518"/>
            <a:ext cx="6648450" cy="1323439"/>
          </a:xfrm>
          <a:prstGeom prst="rect">
            <a:avLst/>
          </a:prstGeom>
          <a:noFill/>
        </p:spPr>
        <p:txBody>
          <a:bodyPr wrap="square" rtlCol="0">
            <a:spAutoFit/>
          </a:bodyPr>
          <a:lstStyle/>
          <a:p>
            <a:r>
              <a:rPr lang="en-US" sz="2000" dirty="0" smtClean="0"/>
              <a:t>This is a arbitrary example  of  parking lots, consider it to be in this from for the following explanation.</a:t>
            </a:r>
          </a:p>
          <a:p>
            <a:r>
              <a:rPr lang="en-US" sz="2000" dirty="0" smtClean="0"/>
              <a:t>Let us consider this 3x3 board as a 9-space parking lot just for computation purposes</a:t>
            </a:r>
            <a:endParaRPr lang="en-US" sz="2000" dirty="0"/>
          </a:p>
        </p:txBody>
      </p:sp>
      <p:sp>
        <p:nvSpPr>
          <p:cNvPr id="11" name="TextBox 10"/>
          <p:cNvSpPr txBox="1"/>
          <p:nvPr/>
        </p:nvSpPr>
        <p:spPr>
          <a:xfrm>
            <a:off x="5200650" y="3210698"/>
            <a:ext cx="6648450" cy="646331"/>
          </a:xfrm>
          <a:prstGeom prst="rect">
            <a:avLst/>
          </a:prstGeom>
          <a:noFill/>
        </p:spPr>
        <p:txBody>
          <a:bodyPr wrap="square" rtlCol="0">
            <a:spAutoFit/>
          </a:bodyPr>
          <a:lstStyle/>
          <a:p>
            <a:r>
              <a:rPr lang="en-US" dirty="0" smtClean="0"/>
              <a:t>There are two sensors to be fixed in every lot</a:t>
            </a:r>
          </a:p>
          <a:p>
            <a:pPr marL="285750" indent="-285750">
              <a:buFont typeface="Arial" charset="0"/>
              <a:buChar char="•"/>
            </a:pPr>
            <a:r>
              <a:rPr lang="en-US" dirty="0" smtClean="0"/>
              <a:t>One at the front and another at the side</a:t>
            </a:r>
            <a:endParaRPr lang="en-US" dirty="0"/>
          </a:p>
        </p:txBody>
      </p:sp>
      <p:sp>
        <p:nvSpPr>
          <p:cNvPr id="12" name="TextBox 11"/>
          <p:cNvSpPr txBox="1"/>
          <p:nvPr/>
        </p:nvSpPr>
        <p:spPr>
          <a:xfrm>
            <a:off x="5429250" y="3934850"/>
            <a:ext cx="4300216" cy="369332"/>
          </a:xfrm>
          <a:prstGeom prst="rect">
            <a:avLst/>
          </a:prstGeom>
          <a:noFill/>
        </p:spPr>
        <p:txBody>
          <a:bodyPr wrap="none" rtlCol="0">
            <a:spAutoFit/>
          </a:bodyPr>
          <a:lstStyle/>
          <a:p>
            <a:r>
              <a:rPr lang="en-US" dirty="0" smtClean="0"/>
              <a:t>Infrared proximity sensors are to be used.</a:t>
            </a:r>
            <a:endParaRPr lang="en-US" dirty="0"/>
          </a:p>
        </p:txBody>
      </p:sp>
      <p:sp>
        <p:nvSpPr>
          <p:cNvPr id="14" name="TextBox 13"/>
          <p:cNvSpPr txBox="1"/>
          <p:nvPr/>
        </p:nvSpPr>
        <p:spPr>
          <a:xfrm>
            <a:off x="5429250" y="4572000"/>
            <a:ext cx="3328155" cy="923330"/>
          </a:xfrm>
          <a:prstGeom prst="rect">
            <a:avLst/>
          </a:prstGeom>
          <a:noFill/>
        </p:spPr>
        <p:txBody>
          <a:bodyPr wrap="none" rtlCol="0">
            <a:spAutoFit/>
          </a:bodyPr>
          <a:lstStyle/>
          <a:p>
            <a:r>
              <a:rPr lang="en-US" dirty="0" smtClean="0"/>
              <a:t>Output status from the sensor.</a:t>
            </a:r>
          </a:p>
          <a:p>
            <a:pPr marL="285750" indent="-285750">
              <a:buFont typeface="Arial" charset="0"/>
              <a:buChar char="•"/>
            </a:pPr>
            <a:r>
              <a:rPr lang="en-US" dirty="0" smtClean="0"/>
              <a:t>0 – No car</a:t>
            </a:r>
          </a:p>
          <a:p>
            <a:pPr marL="285750" indent="-285750">
              <a:buFont typeface="Arial" charset="0"/>
              <a:buChar char="•"/>
            </a:pPr>
            <a:r>
              <a:rPr lang="en-US" dirty="0" smtClean="0"/>
              <a:t>1 -  Lot is occupied by the car</a:t>
            </a:r>
            <a:endParaRPr lang="en-US" dirty="0"/>
          </a:p>
        </p:txBody>
      </p:sp>
      <p:sp>
        <p:nvSpPr>
          <p:cNvPr id="16" name="TextBox 15"/>
          <p:cNvSpPr txBox="1"/>
          <p:nvPr/>
        </p:nvSpPr>
        <p:spPr>
          <a:xfrm>
            <a:off x="1056613" y="5310664"/>
            <a:ext cx="4048096" cy="369332"/>
          </a:xfrm>
          <a:prstGeom prst="rect">
            <a:avLst/>
          </a:prstGeom>
          <a:noFill/>
        </p:spPr>
        <p:txBody>
          <a:bodyPr wrap="none" rtlCol="0">
            <a:spAutoFit/>
          </a:bodyPr>
          <a:lstStyle/>
          <a:p>
            <a:r>
              <a:rPr lang="en-US" dirty="0" smtClean="0"/>
              <a:t>Fig 2:</a:t>
            </a:r>
            <a:r>
              <a:rPr lang="en-US" dirty="0" smtClean="0"/>
              <a:t>lot </a:t>
            </a:r>
            <a:r>
              <a:rPr lang="en-US" dirty="0" smtClean="0"/>
              <a:t>is identified uniquely by it’s id.</a:t>
            </a:r>
            <a:endParaRPr lang="en-US" dirty="0"/>
          </a:p>
        </p:txBody>
      </p:sp>
    </p:spTree>
    <p:extLst>
      <p:ext uri="{BB962C8B-B14F-4D97-AF65-F5344CB8AC3E}">
        <p14:creationId xmlns:p14="http://schemas.microsoft.com/office/powerpoint/2010/main" val="5466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sp>
        <p:nvSpPr>
          <p:cNvPr id="3" name="Content Placeholder 2"/>
          <p:cNvSpPr>
            <a:spLocks noGrp="1"/>
          </p:cNvSpPr>
          <p:nvPr>
            <p:ph idx="1"/>
          </p:nvPr>
        </p:nvSpPr>
        <p:spPr/>
        <p:txBody>
          <a:bodyPr/>
          <a:lstStyle/>
          <a:p>
            <a:r>
              <a:rPr lang="en-US" dirty="0" smtClean="0"/>
              <a:t>We are coming to a assumption that only if both sensors  say that there interruption, we are coming to a conclusion of the lot is free .</a:t>
            </a:r>
          </a:p>
          <a:p>
            <a:endParaRPr lang="en-US" dirty="0" smtClean="0"/>
          </a:p>
        </p:txBody>
      </p:sp>
      <p:pic>
        <p:nvPicPr>
          <p:cNvPr id="4" name="Picture 3"/>
          <p:cNvPicPr>
            <a:picLocks noChangeAspect="1"/>
          </p:cNvPicPr>
          <p:nvPr/>
        </p:nvPicPr>
        <p:blipFill>
          <a:blip r:embed="rId2"/>
          <a:stretch>
            <a:fillRect/>
          </a:stretch>
        </p:blipFill>
        <p:spPr>
          <a:xfrm>
            <a:off x="8439091" y="2177208"/>
            <a:ext cx="3573294" cy="3417984"/>
          </a:xfrm>
          <a:prstGeom prst="rect">
            <a:avLst/>
          </a:prstGeom>
        </p:spPr>
      </p:pic>
      <p:sp>
        <p:nvSpPr>
          <p:cNvPr id="5" name="TextBox 4"/>
          <p:cNvSpPr txBox="1"/>
          <p:nvPr/>
        </p:nvSpPr>
        <p:spPr>
          <a:xfrm>
            <a:off x="1614790" y="2879384"/>
            <a:ext cx="6363512" cy="1477328"/>
          </a:xfrm>
          <a:prstGeom prst="rect">
            <a:avLst/>
          </a:prstGeom>
          <a:noFill/>
        </p:spPr>
        <p:txBody>
          <a:bodyPr wrap="square" rtlCol="0">
            <a:spAutoFit/>
          </a:bodyPr>
          <a:lstStyle/>
          <a:p>
            <a:r>
              <a:rPr lang="en-US" dirty="0" smtClean="0"/>
              <a:t>Let us  consider there are two IR proximity sensor for each parking lot. Let they be s1 and s2.</a:t>
            </a:r>
          </a:p>
          <a:p>
            <a:endParaRPr lang="en-US" dirty="0"/>
          </a:p>
          <a:p>
            <a:r>
              <a:rPr lang="en-US" dirty="0" smtClean="0"/>
              <a:t>Only if both s1 and s2 are HIGH (s1=1 and s2=1 ), then a car is available in the parking lot.</a:t>
            </a:r>
          </a:p>
        </p:txBody>
      </p:sp>
      <p:sp>
        <p:nvSpPr>
          <p:cNvPr id="6" name="TextBox 5"/>
          <p:cNvSpPr txBox="1"/>
          <p:nvPr/>
        </p:nvSpPr>
        <p:spPr>
          <a:xfrm>
            <a:off x="8667692" y="5758934"/>
            <a:ext cx="2627642" cy="369332"/>
          </a:xfrm>
          <a:prstGeom prst="rect">
            <a:avLst/>
          </a:prstGeom>
          <a:noFill/>
        </p:spPr>
        <p:txBody>
          <a:bodyPr wrap="none" rtlCol="0">
            <a:spAutoFit/>
          </a:bodyPr>
          <a:lstStyle/>
          <a:p>
            <a:r>
              <a:rPr lang="en-US" dirty="0" smtClean="0"/>
              <a:t>Fig 3:Sensor output logic</a:t>
            </a:r>
            <a:endParaRPr lang="en-US" dirty="0"/>
          </a:p>
        </p:txBody>
      </p:sp>
    </p:spTree>
    <p:extLst>
      <p:ext uri="{BB962C8B-B14F-4D97-AF65-F5344CB8AC3E}">
        <p14:creationId xmlns:p14="http://schemas.microsoft.com/office/powerpoint/2010/main" val="178581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sp>
        <p:nvSpPr>
          <p:cNvPr id="3" name="Content Placeholder 2"/>
          <p:cNvSpPr>
            <a:spLocks noGrp="1"/>
          </p:cNvSpPr>
          <p:nvPr>
            <p:ph idx="1"/>
          </p:nvPr>
        </p:nvSpPr>
        <p:spPr/>
        <p:txBody>
          <a:bodyPr>
            <a:normAutofit/>
          </a:bodyPr>
          <a:lstStyle/>
          <a:p>
            <a:pPr marL="45720" indent="0">
              <a:buNone/>
            </a:pPr>
            <a:r>
              <a:rPr lang="en-US" dirty="0" smtClean="0"/>
              <a:t>The data obtained from the sensor is in the following manner:</a:t>
            </a:r>
          </a:p>
          <a:p>
            <a:pPr marL="45720" indent="0">
              <a:buNone/>
            </a:pPr>
            <a:r>
              <a:rPr lang="en-US" dirty="0"/>
              <a:t> </a:t>
            </a:r>
            <a:r>
              <a:rPr lang="en-US" dirty="0" err="1" smtClean="0"/>
              <a:t>struct</a:t>
            </a:r>
            <a:r>
              <a:rPr lang="en-US" dirty="0"/>
              <a:t> </a:t>
            </a:r>
            <a:r>
              <a:rPr lang="en-US" dirty="0" err="1" smtClean="0"/>
              <a:t>SensorData</a:t>
            </a:r>
            <a:endParaRPr lang="en-US" dirty="0" smtClean="0"/>
          </a:p>
          <a:p>
            <a:pPr marL="45720" indent="0">
              <a:buNone/>
            </a:pPr>
            <a:r>
              <a:rPr lang="en-US" dirty="0" smtClean="0"/>
              <a:t>{</a:t>
            </a:r>
          </a:p>
          <a:p>
            <a:pPr marL="45720" indent="0">
              <a:buNone/>
            </a:pPr>
            <a:r>
              <a:rPr lang="en-US" dirty="0"/>
              <a:t>	</a:t>
            </a:r>
            <a:r>
              <a:rPr lang="en-US" dirty="0" err="1" smtClean="0"/>
              <a:t>int</a:t>
            </a:r>
            <a:r>
              <a:rPr lang="en-US" dirty="0" smtClean="0"/>
              <a:t> id;</a:t>
            </a:r>
          </a:p>
          <a:p>
            <a:pPr marL="45720" indent="0">
              <a:buNone/>
            </a:pPr>
            <a:r>
              <a:rPr lang="en-US" dirty="0" smtClean="0"/>
              <a:t>	</a:t>
            </a:r>
            <a:r>
              <a:rPr lang="en-US" dirty="0" err="1" smtClean="0"/>
              <a:t>bool</a:t>
            </a:r>
            <a:r>
              <a:rPr lang="en-US" dirty="0" smtClean="0"/>
              <a:t> s;//either 0 or 1</a:t>
            </a:r>
          </a:p>
          <a:p>
            <a:pPr marL="45720" indent="0">
              <a:buNone/>
            </a:pPr>
            <a:r>
              <a:rPr lang="en-US" dirty="0" smtClean="0"/>
              <a:t>}	</a:t>
            </a:r>
          </a:p>
          <a:p>
            <a:pPr marL="45720" indent="0">
              <a:buNone/>
            </a:pPr>
            <a:endParaRPr lang="en-US" dirty="0" smtClean="0"/>
          </a:p>
        </p:txBody>
      </p:sp>
    </p:spTree>
    <p:extLst>
      <p:ext uri="{BB962C8B-B14F-4D97-AF65-F5344CB8AC3E}">
        <p14:creationId xmlns:p14="http://schemas.microsoft.com/office/powerpoint/2010/main" val="12490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sp>
        <p:nvSpPr>
          <p:cNvPr id="3" name="Content Placeholder 2"/>
          <p:cNvSpPr>
            <a:spLocks noGrp="1"/>
          </p:cNvSpPr>
          <p:nvPr>
            <p:ph idx="1"/>
          </p:nvPr>
        </p:nvSpPr>
        <p:spPr/>
        <p:txBody>
          <a:bodyPr>
            <a:normAutofit/>
          </a:bodyPr>
          <a:lstStyle/>
          <a:p>
            <a:pPr marL="45720" indent="0">
              <a:buNone/>
            </a:pPr>
            <a:r>
              <a:rPr lang="en-US" dirty="0" smtClean="0"/>
              <a:t>The sending structure is:</a:t>
            </a:r>
          </a:p>
          <a:p>
            <a:pPr marL="45720" indent="0">
              <a:buNone/>
            </a:pPr>
            <a:r>
              <a:rPr lang="en-US" dirty="0"/>
              <a:t> </a:t>
            </a:r>
            <a:r>
              <a:rPr lang="en-US" dirty="0" err="1" smtClean="0"/>
              <a:t>struct</a:t>
            </a:r>
            <a:r>
              <a:rPr lang="en-US" dirty="0"/>
              <a:t> </a:t>
            </a:r>
            <a:r>
              <a:rPr lang="en-US" dirty="0" smtClean="0"/>
              <a:t>Data</a:t>
            </a:r>
          </a:p>
          <a:p>
            <a:pPr marL="45720" indent="0">
              <a:buNone/>
            </a:pPr>
            <a:r>
              <a:rPr lang="en-US" dirty="0" smtClean="0"/>
              <a:t>{</a:t>
            </a:r>
          </a:p>
          <a:p>
            <a:pPr marL="45720" indent="0">
              <a:buNone/>
            </a:pPr>
            <a:r>
              <a:rPr lang="en-US" dirty="0"/>
              <a:t>	</a:t>
            </a:r>
            <a:r>
              <a:rPr lang="en-US" dirty="0" err="1" smtClean="0"/>
              <a:t>bool</a:t>
            </a:r>
            <a:r>
              <a:rPr lang="en-US" dirty="0" smtClean="0"/>
              <a:t> x; // this is the AND of the two sensors in the parking lot</a:t>
            </a:r>
          </a:p>
          <a:p>
            <a:pPr marL="45720" indent="0">
              <a:buNone/>
            </a:pPr>
            <a:r>
              <a:rPr lang="en-US" dirty="0" smtClean="0"/>
              <a:t>}	</a:t>
            </a:r>
          </a:p>
          <a:p>
            <a:pPr marL="45720" indent="0">
              <a:buNone/>
            </a:pPr>
            <a:endParaRPr lang="en-US" dirty="0" smtClean="0"/>
          </a:p>
        </p:txBody>
      </p:sp>
    </p:spTree>
    <p:extLst>
      <p:ext uri="{BB962C8B-B14F-4D97-AF65-F5344CB8AC3E}">
        <p14:creationId xmlns:p14="http://schemas.microsoft.com/office/powerpoint/2010/main" val="20511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sp>
        <p:nvSpPr>
          <p:cNvPr id="3" name="Content Placeholder 2"/>
          <p:cNvSpPr>
            <a:spLocks noGrp="1"/>
          </p:cNvSpPr>
          <p:nvPr>
            <p:ph idx="1"/>
          </p:nvPr>
        </p:nvSpPr>
        <p:spPr/>
        <p:txBody>
          <a:bodyPr/>
          <a:lstStyle/>
          <a:p>
            <a:r>
              <a:rPr lang="en-US" dirty="0" smtClean="0"/>
              <a:t>Now after the MCU processes the data , a TCP connection is open between the MCU and the server. </a:t>
            </a:r>
          </a:p>
          <a:p>
            <a:r>
              <a:rPr lang="en-US" dirty="0" smtClean="0"/>
              <a:t>Via this connection , the required packet is sent to the server which carries the information regarding the parking lot availability.</a:t>
            </a:r>
          </a:p>
          <a:p>
            <a:r>
              <a:rPr lang="en-US" dirty="0" smtClean="0"/>
              <a:t>Received data is stored in the database.</a:t>
            </a:r>
          </a:p>
          <a:p>
            <a:r>
              <a:rPr lang="en-US" dirty="0" smtClean="0"/>
              <a:t>Then these values or used in determining the parking availability and mapping it onto a web interface to be displayed.</a:t>
            </a:r>
          </a:p>
          <a:p>
            <a:endParaRPr lang="en-US" dirty="0" smtClean="0"/>
          </a:p>
        </p:txBody>
      </p:sp>
    </p:spTree>
    <p:extLst>
      <p:ext uri="{BB962C8B-B14F-4D97-AF65-F5344CB8AC3E}">
        <p14:creationId xmlns:p14="http://schemas.microsoft.com/office/powerpoint/2010/main" val="153121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0" y="0"/>
            <a:ext cx="9601200" cy="663879"/>
          </a:xfrm>
        </p:spPr>
        <p:txBody>
          <a:bodyPr/>
          <a:lstStyle/>
          <a:p>
            <a:pPr algn="ctr"/>
            <a:r>
              <a:rPr lang="en-US" dirty="0" smtClean="0"/>
              <a:t>ERROR </a:t>
            </a:r>
            <a:r>
              <a:rPr lang="en-US" dirty="0" smtClean="0"/>
              <a:t>cases</a:t>
            </a:r>
            <a:endParaRPr lang="en-US" dirty="0"/>
          </a:p>
        </p:txBody>
      </p:sp>
      <p:sp>
        <p:nvSpPr>
          <p:cNvPr id="3" name="Content Placeholder 2"/>
          <p:cNvSpPr>
            <a:spLocks noGrp="1"/>
          </p:cNvSpPr>
          <p:nvPr>
            <p:ph idx="1"/>
          </p:nvPr>
        </p:nvSpPr>
        <p:spPr/>
        <p:txBody>
          <a:bodyPr/>
          <a:lstStyle/>
          <a:p>
            <a:r>
              <a:rPr lang="en-US" dirty="0" smtClean="0"/>
              <a:t>Multiple </a:t>
            </a:r>
            <a:r>
              <a:rPr lang="en-US" dirty="0" smtClean="0"/>
              <a:t>people trying to park their car inn the same lot leading to confusion</a:t>
            </a:r>
            <a:r>
              <a:rPr lang="en-US" dirty="0" smtClean="0"/>
              <a:t>.</a:t>
            </a:r>
            <a:endParaRPr lang="en-US" dirty="0" smtClean="0"/>
          </a:p>
          <a:p>
            <a:r>
              <a:rPr lang="en-US" dirty="0"/>
              <a:t>In case of </a:t>
            </a:r>
            <a:r>
              <a:rPr lang="en-US" dirty="0" smtClean="0"/>
              <a:t>an </a:t>
            </a:r>
            <a:r>
              <a:rPr lang="en-US" dirty="0"/>
              <a:t>error condition where a sensor is obstructed by a</a:t>
            </a:r>
            <a:r>
              <a:rPr lang="en-US" dirty="0" smtClean="0"/>
              <a:t>n </a:t>
            </a:r>
            <a:r>
              <a:rPr lang="en-US" dirty="0"/>
              <a:t>obstacle other than a car</a:t>
            </a:r>
            <a:r>
              <a:rPr lang="en-US" dirty="0" smtClean="0"/>
              <a:t>, a distance calculation is done for the proximity sensor. Only if the distance between the sensor and the object is greater than a particular distance, only then the obstacle is a car</a:t>
            </a:r>
          </a:p>
          <a:p>
            <a:pPr lvl="1"/>
            <a:r>
              <a:rPr lang="en-US" dirty="0" smtClean="0"/>
              <a:t>For(till n){</a:t>
            </a:r>
          </a:p>
          <a:p>
            <a:pPr marL="685800" lvl="2" indent="0">
              <a:buNone/>
            </a:pPr>
            <a:r>
              <a:rPr lang="en-US" dirty="0"/>
              <a:t>	</a:t>
            </a:r>
            <a:r>
              <a:rPr lang="en-US" dirty="0" smtClean="0"/>
              <a:t>value=</a:t>
            </a:r>
            <a:r>
              <a:rPr lang="en-US" dirty="0" err="1" smtClean="0"/>
              <a:t>ambientIR-objectIR</a:t>
            </a:r>
            <a:endParaRPr lang="en-US" dirty="0" smtClean="0"/>
          </a:p>
          <a:p>
            <a:pPr marL="365760" lvl="1" indent="0">
              <a:buNone/>
            </a:pPr>
            <a:r>
              <a:rPr lang="en-US" dirty="0"/>
              <a:t>	</a:t>
            </a:r>
            <a:r>
              <a:rPr lang="en-US" dirty="0" smtClean="0"/>
              <a:t>distance+=value</a:t>
            </a:r>
          </a:p>
          <a:p>
            <a:pPr marL="365760" lvl="1" indent="0">
              <a:buNone/>
            </a:pPr>
            <a:r>
              <a:rPr lang="en-US" dirty="0" smtClean="0"/>
              <a:t>}</a:t>
            </a:r>
          </a:p>
          <a:p>
            <a:pPr marL="365760" lvl="1" indent="0">
              <a:buNone/>
            </a:pPr>
            <a:r>
              <a:rPr lang="en-US" dirty="0" smtClean="0"/>
              <a:t>If(distance&gt; d)</a:t>
            </a:r>
          </a:p>
          <a:p>
            <a:pPr marL="365760" lvl="1" indent="0">
              <a:buNone/>
            </a:pPr>
            <a:r>
              <a:rPr lang="en-US" dirty="0"/>
              <a:t>	</a:t>
            </a:r>
            <a:r>
              <a:rPr lang="en-US" dirty="0" smtClean="0"/>
              <a:t>then valid object</a:t>
            </a:r>
            <a:endParaRPr lang="en-US" dirty="0"/>
          </a:p>
          <a:p>
            <a:pPr marL="45720" indent="0">
              <a:buNone/>
            </a:pPr>
            <a:endParaRPr lang="en-US" dirty="0"/>
          </a:p>
        </p:txBody>
      </p:sp>
    </p:spTree>
    <p:extLst>
      <p:ext uri="{BB962C8B-B14F-4D97-AF65-F5344CB8AC3E}">
        <p14:creationId xmlns:p14="http://schemas.microsoft.com/office/powerpoint/2010/main" val="191305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MODULES</a:t>
            </a:r>
            <a:endParaRPr lang="en-US" dirty="0"/>
          </a:p>
        </p:txBody>
      </p:sp>
      <p:sp>
        <p:nvSpPr>
          <p:cNvPr id="3" name="Content Placeholder 2"/>
          <p:cNvSpPr>
            <a:spLocks noGrp="1"/>
          </p:cNvSpPr>
          <p:nvPr>
            <p:ph idx="1"/>
          </p:nvPr>
        </p:nvSpPr>
        <p:spPr/>
        <p:txBody>
          <a:bodyPr/>
          <a:lstStyle/>
          <a:p>
            <a:r>
              <a:rPr lang="en-US" dirty="0" smtClean="0"/>
              <a:t>SENSOR_SYSTEM</a:t>
            </a:r>
          </a:p>
          <a:p>
            <a:r>
              <a:rPr lang="en-US" dirty="0" smtClean="0"/>
              <a:t>DATA_RECEPTION</a:t>
            </a:r>
          </a:p>
          <a:p>
            <a:endParaRPr lang="en-US" dirty="0" smtClean="0"/>
          </a:p>
          <a:p>
            <a:endParaRPr lang="en-US" dirty="0" smtClean="0"/>
          </a:p>
        </p:txBody>
      </p:sp>
    </p:spTree>
    <p:extLst>
      <p:ext uri="{BB962C8B-B14F-4D97-AF65-F5344CB8AC3E}">
        <p14:creationId xmlns:p14="http://schemas.microsoft.com/office/powerpoint/2010/main" val="186294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system Module Pseudo-code</a:t>
            </a:r>
            <a:endParaRPr lang="en-US" dirty="0"/>
          </a:p>
        </p:txBody>
      </p:sp>
      <p:sp>
        <p:nvSpPr>
          <p:cNvPr id="3" name="Content Placeholder 2"/>
          <p:cNvSpPr>
            <a:spLocks noGrp="1"/>
          </p:cNvSpPr>
          <p:nvPr>
            <p:ph idx="1"/>
          </p:nvPr>
        </p:nvSpPr>
        <p:spPr/>
        <p:txBody>
          <a:bodyPr>
            <a:normAutofit fontScale="92500" lnSpcReduction="20000"/>
          </a:bodyPr>
          <a:lstStyle/>
          <a:p>
            <a:pPr marL="45720" indent="0">
              <a:buNone/>
            </a:pPr>
            <a:r>
              <a:rPr lang="en-US" sz="2400" dirty="0" smtClean="0"/>
              <a:t>MCU_STATE </a:t>
            </a:r>
            <a:r>
              <a:rPr lang="en-US" sz="2400" dirty="0"/>
              <a:t>= CALL </a:t>
            </a:r>
            <a:r>
              <a:rPr lang="en-US" sz="2400" dirty="0" smtClean="0"/>
              <a:t>MCU</a:t>
            </a:r>
          </a:p>
          <a:p>
            <a:pPr marL="45720" indent="0">
              <a:buNone/>
            </a:pPr>
            <a:r>
              <a:rPr lang="en-US" sz="2400" dirty="0" smtClean="0"/>
              <a:t>SENSOR_STATE </a:t>
            </a:r>
            <a:r>
              <a:rPr lang="en-US" sz="2400" dirty="0"/>
              <a:t>= Call </a:t>
            </a:r>
            <a:r>
              <a:rPr lang="en-US" sz="2400" dirty="0" smtClean="0"/>
              <a:t>SENSOR</a:t>
            </a:r>
          </a:p>
          <a:p>
            <a:pPr marL="45720" indent="0">
              <a:buNone/>
            </a:pPr>
            <a:r>
              <a:rPr lang="en-US" sz="2400" dirty="0" smtClean="0"/>
              <a:t>WHILE(MCU_STATE </a:t>
            </a:r>
            <a:r>
              <a:rPr lang="en-US" sz="2400" dirty="0"/>
              <a:t>= 1 &amp;&amp; SENSOR_STATE = 1 ){	</a:t>
            </a:r>
            <a:endParaRPr lang="en-US" sz="2400" dirty="0" smtClean="0"/>
          </a:p>
          <a:p>
            <a:pPr marL="45720" indent="0">
              <a:buNone/>
            </a:pPr>
            <a:r>
              <a:rPr lang="en-US" sz="2400" dirty="0" smtClean="0"/>
              <a:t>Get </a:t>
            </a:r>
            <a:r>
              <a:rPr lang="en-US" sz="2400" dirty="0"/>
              <a:t>the SENSORDATA	</a:t>
            </a:r>
            <a:endParaRPr lang="en-US" sz="2400" dirty="0" smtClean="0"/>
          </a:p>
          <a:p>
            <a:pPr marL="45720" indent="0">
              <a:buNone/>
            </a:pPr>
            <a:r>
              <a:rPr lang="en-US" sz="2400" dirty="0" smtClean="0"/>
              <a:t>Send </a:t>
            </a:r>
            <a:r>
              <a:rPr lang="en-US" sz="2400" dirty="0"/>
              <a:t>the SENSORDATA to Server wirelessly	</a:t>
            </a:r>
            <a:endParaRPr lang="en-US" sz="2400" dirty="0" smtClean="0"/>
          </a:p>
          <a:p>
            <a:pPr marL="45720" indent="0">
              <a:buNone/>
            </a:pPr>
            <a:r>
              <a:rPr lang="en-US" sz="2400" dirty="0" smtClean="0"/>
              <a:t>Receive </a:t>
            </a:r>
            <a:r>
              <a:rPr lang="en-US" sz="2400" dirty="0"/>
              <a:t>RESPONSE_FROM_SERVER	</a:t>
            </a:r>
            <a:endParaRPr lang="en-US" sz="2400" dirty="0" smtClean="0"/>
          </a:p>
          <a:p>
            <a:pPr marL="45720" indent="0">
              <a:buNone/>
            </a:pPr>
            <a:r>
              <a:rPr lang="en-US" sz="2400" dirty="0" smtClean="0"/>
              <a:t>WHILE </a:t>
            </a:r>
            <a:r>
              <a:rPr lang="en-US" sz="2400" dirty="0"/>
              <a:t>(RESPONSE_FROM_SERVER = NOT_RECEIVED)		</a:t>
            </a:r>
            <a:endParaRPr lang="en-US" sz="2400" dirty="0" smtClean="0"/>
          </a:p>
          <a:p>
            <a:pPr marL="45720" indent="0">
              <a:buNone/>
            </a:pPr>
            <a:r>
              <a:rPr lang="en-US" sz="2400" dirty="0"/>
              <a:t>	</a:t>
            </a:r>
            <a:r>
              <a:rPr lang="en-US" sz="2400" dirty="0" smtClean="0"/>
              <a:t>RESEND </a:t>
            </a:r>
            <a:r>
              <a:rPr lang="en-US" sz="2400" dirty="0"/>
              <a:t>THE </a:t>
            </a:r>
            <a:r>
              <a:rPr lang="en-US" sz="2400" dirty="0" smtClean="0"/>
              <a:t>DATA</a:t>
            </a:r>
          </a:p>
          <a:p>
            <a:pPr marL="45720" indent="0">
              <a:buNone/>
            </a:pPr>
            <a:r>
              <a:rPr lang="en-US" sz="2400" dirty="0" smtClean="0"/>
              <a:t>}</a:t>
            </a:r>
          </a:p>
        </p:txBody>
      </p:sp>
    </p:spTree>
    <p:extLst>
      <p:ext uri="{BB962C8B-B14F-4D97-AF65-F5344CB8AC3E}">
        <p14:creationId xmlns:p14="http://schemas.microsoft.com/office/powerpoint/2010/main" val="162501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contents</a:t>
            </a:r>
            <a:endParaRPr lang="en-US" dirty="0"/>
          </a:p>
        </p:txBody>
      </p:sp>
      <p:sp>
        <p:nvSpPr>
          <p:cNvPr id="3" name="Content Placeholder 2"/>
          <p:cNvSpPr>
            <a:spLocks noGrp="1"/>
          </p:cNvSpPr>
          <p:nvPr>
            <p:ph idx="1"/>
          </p:nvPr>
        </p:nvSpPr>
        <p:spPr/>
        <p:txBody>
          <a:bodyPr/>
          <a:lstStyle/>
          <a:p>
            <a:r>
              <a:rPr lang="en-US" dirty="0" smtClean="0"/>
              <a:t>Abstract</a:t>
            </a:r>
          </a:p>
          <a:p>
            <a:r>
              <a:rPr lang="en-US" dirty="0" smtClean="0"/>
              <a:t>Introduction</a:t>
            </a:r>
          </a:p>
          <a:p>
            <a:r>
              <a:rPr lang="en-US" dirty="0" smtClean="0"/>
              <a:t>Related works</a:t>
            </a:r>
          </a:p>
          <a:p>
            <a:r>
              <a:rPr lang="en-US" dirty="0" smtClean="0"/>
              <a:t>Detailed Design</a:t>
            </a:r>
            <a:endParaRPr lang="en-US" dirty="0"/>
          </a:p>
          <a:p>
            <a:r>
              <a:rPr lang="en-US" dirty="0" smtClean="0"/>
              <a:t>References</a:t>
            </a: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DATA_RECEPTION Module Pseudo-code</a:t>
            </a:r>
            <a:endParaRPr lang="en-US" dirty="0"/>
          </a:p>
        </p:txBody>
      </p:sp>
      <p:sp>
        <p:nvSpPr>
          <p:cNvPr id="3" name="Content Placeholder 2"/>
          <p:cNvSpPr>
            <a:spLocks noGrp="1"/>
          </p:cNvSpPr>
          <p:nvPr>
            <p:ph idx="1"/>
          </p:nvPr>
        </p:nvSpPr>
        <p:spPr>
          <a:xfrm>
            <a:off x="1295400" y="1828800"/>
            <a:ext cx="10591800" cy="5029200"/>
          </a:xfrm>
        </p:spPr>
        <p:txBody>
          <a:bodyPr>
            <a:normAutofit fontScale="85000" lnSpcReduction="20000"/>
          </a:bodyPr>
          <a:lstStyle/>
          <a:p>
            <a:pPr marL="45720" indent="0">
              <a:buNone/>
            </a:pPr>
            <a:r>
              <a:rPr lang="cs-CZ" sz="2400" dirty="0" smtClean="0"/>
              <a:t>...........................</a:t>
            </a:r>
          </a:p>
          <a:p>
            <a:pPr marL="45720" indent="0">
              <a:buNone/>
            </a:pPr>
            <a:r>
              <a:rPr lang="cs-CZ" sz="2400" dirty="0" smtClean="0"/>
              <a:t>IF </a:t>
            </a:r>
            <a:r>
              <a:rPr lang="cs-CZ" sz="2400" dirty="0"/>
              <a:t>REQUEST_RECEIVED	</a:t>
            </a:r>
            <a:endParaRPr lang="cs-CZ" sz="2400" dirty="0" smtClean="0"/>
          </a:p>
          <a:p>
            <a:pPr marL="45720" indent="0">
              <a:buNone/>
            </a:pPr>
            <a:r>
              <a:rPr lang="cs-CZ" sz="2400" dirty="0"/>
              <a:t>	</a:t>
            </a:r>
            <a:r>
              <a:rPr lang="cs-CZ" sz="2400" dirty="0" smtClean="0"/>
              <a:t>VERIFY </a:t>
            </a:r>
            <a:r>
              <a:rPr lang="cs-CZ" sz="2400" dirty="0"/>
              <a:t>THE DATA_RECEIVED	</a:t>
            </a:r>
            <a:endParaRPr lang="cs-CZ" sz="2400" dirty="0" smtClean="0"/>
          </a:p>
          <a:p>
            <a:pPr marL="45720" indent="0">
              <a:buNone/>
            </a:pPr>
            <a:r>
              <a:rPr lang="cs-CZ" sz="2400" dirty="0"/>
              <a:t>	</a:t>
            </a:r>
            <a:r>
              <a:rPr lang="cs-CZ" sz="2400" dirty="0" smtClean="0"/>
              <a:t>IF </a:t>
            </a:r>
            <a:r>
              <a:rPr lang="cs-CZ" sz="2400" dirty="0"/>
              <a:t>DATA_RECEIVED == 1 </a:t>
            </a:r>
            <a:r>
              <a:rPr lang="cs-CZ" sz="2400" dirty="0" err="1"/>
              <a:t>or</a:t>
            </a:r>
            <a:r>
              <a:rPr lang="cs-CZ" sz="2400" dirty="0"/>
              <a:t> DATA_RECEIVED == </a:t>
            </a:r>
            <a:r>
              <a:rPr lang="cs-CZ" sz="2400" dirty="0" smtClean="0"/>
              <a:t>0</a:t>
            </a:r>
          </a:p>
          <a:p>
            <a:pPr marL="45720" indent="0">
              <a:buNone/>
            </a:pPr>
            <a:r>
              <a:rPr lang="cs-CZ" sz="2400" dirty="0"/>
              <a:t>		</a:t>
            </a:r>
            <a:r>
              <a:rPr lang="cs-CZ" sz="2400" dirty="0" smtClean="0"/>
              <a:t>STORE </a:t>
            </a:r>
            <a:r>
              <a:rPr lang="cs-CZ" sz="2400" dirty="0"/>
              <a:t>THE RECEIVED DATA IN </a:t>
            </a:r>
            <a:r>
              <a:rPr lang="cs-CZ" sz="2400" dirty="0" smtClean="0"/>
              <a:t>DATABASE</a:t>
            </a:r>
          </a:p>
          <a:p>
            <a:pPr marL="45720" indent="0">
              <a:buNone/>
            </a:pPr>
            <a:r>
              <a:rPr lang="cs-CZ" sz="2400" dirty="0"/>
              <a:t>		RETURN THE </a:t>
            </a:r>
            <a:r>
              <a:rPr lang="cs-CZ" sz="2400" dirty="0" smtClean="0"/>
              <a:t>RESPONSE</a:t>
            </a:r>
          </a:p>
          <a:p>
            <a:pPr marL="45720" indent="0">
              <a:buNone/>
            </a:pPr>
            <a:r>
              <a:rPr lang="cs-CZ" sz="2400" dirty="0"/>
              <a:t>	</a:t>
            </a:r>
            <a:r>
              <a:rPr lang="cs-CZ" sz="2400" dirty="0" smtClean="0"/>
              <a:t>ELSE </a:t>
            </a:r>
          </a:p>
          <a:p>
            <a:pPr marL="45720" indent="0">
              <a:buNone/>
            </a:pPr>
            <a:r>
              <a:rPr lang="cs-CZ" sz="2400" dirty="0"/>
              <a:t>	</a:t>
            </a:r>
            <a:r>
              <a:rPr lang="cs-CZ" sz="2400" dirty="0" smtClean="0"/>
              <a:t>	RETURN NOT_RECEIVED AS RESPONSE</a:t>
            </a:r>
          </a:p>
          <a:p>
            <a:pPr marL="45720" indent="0">
              <a:buNone/>
            </a:pPr>
            <a:r>
              <a:rPr lang="cs-CZ" sz="2400" dirty="0"/>
              <a:t>	</a:t>
            </a:r>
            <a:r>
              <a:rPr lang="cs-CZ" sz="2400" dirty="0" smtClean="0"/>
              <a:t>END</a:t>
            </a:r>
          </a:p>
          <a:p>
            <a:pPr marL="45720" indent="0">
              <a:buNone/>
            </a:pPr>
            <a:r>
              <a:rPr lang="cs-CZ" sz="2400" dirty="0" smtClean="0"/>
              <a:t>END</a:t>
            </a:r>
          </a:p>
          <a:p>
            <a:pPr marL="45720" indent="0">
              <a:buNone/>
            </a:pPr>
            <a:r>
              <a:rPr lang="cs-CZ" sz="2400" dirty="0" smtClean="0"/>
              <a:t>...........................</a:t>
            </a:r>
            <a:endParaRPr lang="en-US" sz="2400" dirty="0"/>
          </a:p>
        </p:txBody>
      </p:sp>
    </p:spTree>
    <p:extLst>
      <p:ext uri="{BB962C8B-B14F-4D97-AF65-F5344CB8AC3E}">
        <p14:creationId xmlns:p14="http://schemas.microsoft.com/office/powerpoint/2010/main" val="5385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044" y="0"/>
            <a:ext cx="12620044" cy="7998017"/>
          </a:xfrm>
        </p:spPr>
      </p:pic>
      <p:sp>
        <p:nvSpPr>
          <p:cNvPr id="3" name="TextBox 2"/>
          <p:cNvSpPr txBox="1"/>
          <p:nvPr/>
        </p:nvSpPr>
        <p:spPr>
          <a:xfrm>
            <a:off x="2399699" y="5934670"/>
            <a:ext cx="7392601" cy="923330"/>
          </a:xfrm>
          <a:prstGeom prst="rect">
            <a:avLst/>
          </a:prstGeom>
          <a:noFill/>
        </p:spPr>
        <p:txBody>
          <a:bodyPr wrap="none" rtlCol="0">
            <a:spAutoFit/>
          </a:bodyPr>
          <a:lstStyle/>
          <a:p>
            <a:r>
              <a:rPr lang="en-US" dirty="0"/>
              <a:t>Input : Sensor data.</a:t>
            </a:r>
          </a:p>
          <a:p>
            <a:r>
              <a:rPr lang="en-US" dirty="0"/>
              <a:t>Output : Collaborated Sensor data. (Transfers data from sensor to server.)</a:t>
            </a:r>
          </a:p>
          <a:p>
            <a:endParaRPr lang="en-US" dirty="0"/>
          </a:p>
        </p:txBody>
      </p:sp>
    </p:spTree>
    <p:extLst>
      <p:ext uri="{BB962C8B-B14F-4D97-AF65-F5344CB8AC3E}">
        <p14:creationId xmlns:p14="http://schemas.microsoft.com/office/powerpoint/2010/main" val="9200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19270"/>
            <a:ext cx="12192000" cy="7732644"/>
          </a:xfrm>
        </p:spPr>
      </p:pic>
      <p:sp>
        <p:nvSpPr>
          <p:cNvPr id="3" name="TextBox 2"/>
          <p:cNvSpPr txBox="1"/>
          <p:nvPr/>
        </p:nvSpPr>
        <p:spPr>
          <a:xfrm>
            <a:off x="1894777" y="5891134"/>
            <a:ext cx="9001823" cy="646331"/>
          </a:xfrm>
          <a:prstGeom prst="rect">
            <a:avLst/>
          </a:prstGeom>
          <a:noFill/>
        </p:spPr>
        <p:txBody>
          <a:bodyPr wrap="none" rtlCol="0">
            <a:spAutoFit/>
          </a:bodyPr>
          <a:lstStyle/>
          <a:p>
            <a:r>
              <a:rPr lang="en-US" dirty="0"/>
              <a:t>Input : Parking availability sensed by sensor from parking lot(presence or absence of car).</a:t>
            </a:r>
          </a:p>
          <a:p>
            <a:r>
              <a:rPr lang="en-US" dirty="0"/>
              <a:t>Output : Processed  data to microcontroller unit.</a:t>
            </a:r>
          </a:p>
        </p:txBody>
      </p:sp>
    </p:spTree>
    <p:extLst>
      <p:ext uri="{BB962C8B-B14F-4D97-AF65-F5344CB8AC3E}">
        <p14:creationId xmlns:p14="http://schemas.microsoft.com/office/powerpoint/2010/main" val="233250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21974"/>
            <a:ext cx="15842974" cy="7195930"/>
          </a:xfrm>
        </p:spPr>
      </p:pic>
      <p:sp>
        <p:nvSpPr>
          <p:cNvPr id="3" name="TextBox 2"/>
          <p:cNvSpPr txBox="1"/>
          <p:nvPr/>
        </p:nvSpPr>
        <p:spPr>
          <a:xfrm>
            <a:off x="3241853" y="5866775"/>
            <a:ext cx="5708294" cy="646331"/>
          </a:xfrm>
          <a:prstGeom prst="rect">
            <a:avLst/>
          </a:prstGeom>
          <a:noFill/>
        </p:spPr>
        <p:txBody>
          <a:bodyPr wrap="none" rtlCol="0">
            <a:spAutoFit/>
          </a:bodyPr>
          <a:lstStyle/>
          <a:p>
            <a:r>
              <a:rPr lang="en-US" dirty="0"/>
              <a:t>Input : Data from microcontroller at particular intervals.</a:t>
            </a:r>
          </a:p>
          <a:p>
            <a:r>
              <a:rPr lang="en-US" dirty="0"/>
              <a:t>Output : Processed database to Display.</a:t>
            </a:r>
          </a:p>
        </p:txBody>
      </p:sp>
    </p:spTree>
    <p:extLst>
      <p:ext uri="{BB962C8B-B14F-4D97-AF65-F5344CB8AC3E}">
        <p14:creationId xmlns:p14="http://schemas.microsoft.com/office/powerpoint/2010/main" val="401131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1304" y="-13252"/>
            <a:ext cx="15823095" cy="7375681"/>
          </a:xfrm>
        </p:spPr>
      </p:pic>
      <p:sp>
        <p:nvSpPr>
          <p:cNvPr id="3" name="TextBox 2"/>
          <p:cNvSpPr txBox="1"/>
          <p:nvPr/>
        </p:nvSpPr>
        <p:spPr>
          <a:xfrm>
            <a:off x="3642609" y="5816183"/>
            <a:ext cx="3222886" cy="923330"/>
          </a:xfrm>
          <a:prstGeom prst="rect">
            <a:avLst/>
          </a:prstGeom>
          <a:noFill/>
        </p:spPr>
        <p:txBody>
          <a:bodyPr wrap="square" rtlCol="0">
            <a:spAutoFit/>
          </a:bodyPr>
          <a:lstStyle/>
          <a:p>
            <a:r>
              <a:rPr lang="en-US" dirty="0"/>
              <a:t>Input : Data from server.</a:t>
            </a:r>
          </a:p>
          <a:p>
            <a:r>
              <a:rPr lang="en-US" dirty="0"/>
              <a:t>Output : Display the data</a:t>
            </a:r>
          </a:p>
          <a:p>
            <a:endParaRPr lang="en-US" dirty="0"/>
          </a:p>
        </p:txBody>
      </p:sp>
    </p:spTree>
    <p:extLst>
      <p:ext uri="{BB962C8B-B14F-4D97-AF65-F5344CB8AC3E}">
        <p14:creationId xmlns:p14="http://schemas.microsoft.com/office/powerpoint/2010/main" val="20476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0" y="0"/>
            <a:ext cx="9601200" cy="663879"/>
          </a:xfrm>
        </p:spPr>
        <p:txBody>
          <a:bodyPr/>
          <a:lstStyle/>
          <a:p>
            <a:r>
              <a:rPr lang="en-US" dirty="0" smtClean="0"/>
              <a:t>Implementation</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5025" y="776614"/>
            <a:ext cx="9870509" cy="5379929"/>
          </a:xfrm>
        </p:spPr>
      </p:pic>
    </p:spTree>
    <p:extLst>
      <p:ext uri="{BB962C8B-B14F-4D97-AF65-F5344CB8AC3E}">
        <p14:creationId xmlns:p14="http://schemas.microsoft.com/office/powerpoint/2010/main" val="35247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0" y="0"/>
            <a:ext cx="9601200" cy="663879"/>
          </a:xfrm>
        </p:spPr>
        <p:txBody>
          <a:bodyPr/>
          <a:lstStyle/>
          <a:p>
            <a:r>
              <a:rPr lang="en-US" dirty="0" smtClean="0"/>
              <a:t>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838" y="663879"/>
            <a:ext cx="11636679" cy="6087650"/>
          </a:xfrm>
        </p:spPr>
      </p:pic>
    </p:spTree>
    <p:extLst>
      <p:ext uri="{BB962C8B-B14F-4D97-AF65-F5344CB8AC3E}">
        <p14:creationId xmlns:p14="http://schemas.microsoft.com/office/powerpoint/2010/main" val="18789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0" y="0"/>
            <a:ext cx="9601200" cy="663879"/>
          </a:xfrm>
        </p:spPr>
        <p:txBody>
          <a:bodyPr/>
          <a:lstStyle/>
          <a:p>
            <a:r>
              <a:rPr lang="en-US" dirty="0" smtClean="0"/>
              <a:t>Evaluation parameters</a:t>
            </a:r>
            <a:endParaRPr lang="en-US" dirty="0"/>
          </a:p>
        </p:txBody>
      </p:sp>
      <p:sp>
        <p:nvSpPr>
          <p:cNvPr id="5" name="Content Placeholder 4"/>
          <p:cNvSpPr>
            <a:spLocks noGrp="1"/>
          </p:cNvSpPr>
          <p:nvPr>
            <p:ph idx="1"/>
          </p:nvPr>
        </p:nvSpPr>
        <p:spPr/>
        <p:txBody>
          <a:bodyPr/>
          <a:lstStyle/>
          <a:p>
            <a:r>
              <a:rPr lang="en-US" dirty="0" smtClean="0"/>
              <a:t>Construction </a:t>
            </a:r>
          </a:p>
          <a:p>
            <a:pPr lvl="1"/>
            <a:r>
              <a:rPr lang="en-US" dirty="0" smtClean="0"/>
              <a:t>This system consists of sensor output processed by the control unit and sent to display for easy understanding to end users.</a:t>
            </a:r>
          </a:p>
          <a:p>
            <a:r>
              <a:rPr lang="en-US" dirty="0" smtClean="0"/>
              <a:t> Accuracy</a:t>
            </a:r>
          </a:p>
          <a:p>
            <a:pPr lvl="1"/>
            <a:r>
              <a:rPr lang="en-US" dirty="0" smtClean="0"/>
              <a:t>In this system, every parking lot consists of individual sensors and the structure is simple  so the output will be accurate</a:t>
            </a:r>
            <a:r>
              <a:rPr lang="en-US" dirty="0" smtClean="0"/>
              <a:t>. The accuracy of the sensors is the most important factor.</a:t>
            </a:r>
            <a:endParaRPr lang="en-US" dirty="0" smtClean="0"/>
          </a:p>
          <a:p>
            <a:r>
              <a:rPr lang="en-US" dirty="0" smtClean="0"/>
              <a:t>Reliability</a:t>
            </a:r>
          </a:p>
          <a:p>
            <a:pPr lvl="1"/>
            <a:r>
              <a:rPr lang="en-US" dirty="0" smtClean="0"/>
              <a:t>This system is mainly constructed for replacement of man power, so it has to be reliable, we have taken care of test cases like one sensor is showing there is a car and another is showing not, and there should be frequent inspection of sensors.</a:t>
            </a:r>
          </a:p>
          <a:p>
            <a:endParaRPr lang="en-US" dirty="0" smtClean="0"/>
          </a:p>
          <a:p>
            <a:endParaRPr lang="en-US" dirty="0"/>
          </a:p>
          <a:p>
            <a:pPr lvl="1"/>
            <a:endParaRPr lang="en-US" dirty="0"/>
          </a:p>
        </p:txBody>
      </p:sp>
    </p:spTree>
    <p:extLst>
      <p:ext uri="{BB962C8B-B14F-4D97-AF65-F5344CB8AC3E}">
        <p14:creationId xmlns:p14="http://schemas.microsoft.com/office/powerpoint/2010/main" val="66222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0" y="0"/>
            <a:ext cx="9601200" cy="663879"/>
          </a:xfrm>
        </p:spPr>
        <p:txBody>
          <a:bodyPr/>
          <a:lstStyle/>
          <a:p>
            <a:r>
              <a:rPr lang="en-US" dirty="0" smtClean="0"/>
              <a:t>Evaluation parameters</a:t>
            </a:r>
            <a:endParaRPr lang="en-US" dirty="0"/>
          </a:p>
        </p:txBody>
      </p:sp>
      <p:sp>
        <p:nvSpPr>
          <p:cNvPr id="5" name="Content Placeholder 4"/>
          <p:cNvSpPr>
            <a:spLocks noGrp="1"/>
          </p:cNvSpPr>
          <p:nvPr>
            <p:ph idx="1"/>
          </p:nvPr>
        </p:nvSpPr>
        <p:spPr/>
        <p:txBody>
          <a:bodyPr/>
          <a:lstStyle/>
          <a:p>
            <a:r>
              <a:rPr lang="en-US" dirty="0" smtClean="0"/>
              <a:t>Accessibility</a:t>
            </a:r>
          </a:p>
          <a:p>
            <a:pPr lvl="1"/>
            <a:r>
              <a:rPr lang="en-US" dirty="0" smtClean="0"/>
              <a:t>The end user is just exposed to the display system, which just displays the free lots and they are hidden from the internal structure of the system, so it’s easily accessible. </a:t>
            </a:r>
          </a:p>
          <a:p>
            <a:r>
              <a:rPr lang="en-US" dirty="0" smtClean="0"/>
              <a:t>Open to changes</a:t>
            </a:r>
          </a:p>
          <a:p>
            <a:pPr lvl="1"/>
            <a:r>
              <a:rPr lang="en-US" dirty="0" smtClean="0"/>
              <a:t>The system is just in initial stage of development and there are many modules in which we can bring in change sin the future. Such changes can be like automating the parking bill procedure along with parking it.</a:t>
            </a:r>
          </a:p>
          <a:p>
            <a:r>
              <a:rPr lang="en-US" dirty="0" smtClean="0"/>
              <a:t>Robustness</a:t>
            </a:r>
          </a:p>
          <a:p>
            <a:pPr lvl="1"/>
            <a:r>
              <a:rPr lang="en-US" dirty="0" smtClean="0"/>
              <a:t>This can be ensured by protecting the hardware like the sensors , the MCU and server from physical damage and crashing</a:t>
            </a:r>
            <a:endParaRPr lang="en-US" dirty="0"/>
          </a:p>
          <a:p>
            <a:pPr lvl="1"/>
            <a:endParaRPr lang="en-US" dirty="0"/>
          </a:p>
        </p:txBody>
      </p:sp>
    </p:spTree>
    <p:extLst>
      <p:ext uri="{BB962C8B-B14F-4D97-AF65-F5344CB8AC3E}">
        <p14:creationId xmlns:p14="http://schemas.microsoft.com/office/powerpoint/2010/main" val="162016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Abstract</a:t>
            </a:r>
            <a:endParaRPr lang="en-US" dirty="0"/>
          </a:p>
        </p:txBody>
      </p:sp>
      <p:sp>
        <p:nvSpPr>
          <p:cNvPr id="3" name="Content Placeholder 2"/>
          <p:cNvSpPr>
            <a:spLocks noGrp="1"/>
          </p:cNvSpPr>
          <p:nvPr>
            <p:ph idx="1"/>
          </p:nvPr>
        </p:nvSpPr>
        <p:spPr/>
        <p:txBody>
          <a:bodyPr/>
          <a:lstStyle/>
          <a:p>
            <a:r>
              <a:rPr lang="en-GB" sz="2800" dirty="0" smtClean="0"/>
              <a:t>The </a:t>
            </a:r>
            <a:r>
              <a:rPr lang="en-GB" sz="2800" dirty="0"/>
              <a:t>goal of this project was to take a parking lot control system </a:t>
            </a:r>
            <a:r>
              <a:rPr lang="en-GB" sz="2800" dirty="0" smtClean="0"/>
              <a:t>that is highly automated and reliable without the presence of man-power to control the parking.</a:t>
            </a:r>
          </a:p>
          <a:p>
            <a:r>
              <a:rPr lang="en-US" sz="2800" dirty="0" smtClean="0"/>
              <a:t>We </a:t>
            </a:r>
            <a:r>
              <a:rPr lang="en-US" sz="2800" dirty="0"/>
              <a:t>look forward to </a:t>
            </a:r>
            <a:r>
              <a:rPr lang="en-US" sz="2800" dirty="0" smtClean="0"/>
              <a:t>acquiring </a:t>
            </a:r>
            <a:r>
              <a:rPr lang="en-US" sz="2800" dirty="0"/>
              <a:t>a secured parking </a:t>
            </a:r>
            <a:r>
              <a:rPr lang="en-US" sz="2800" dirty="0" smtClean="0"/>
              <a:t>spot in a very short time before </a:t>
            </a:r>
            <a:r>
              <a:rPr lang="en-US" sz="2800" dirty="0"/>
              <a:t>heading out towards our destination in order to reduce the hassle of driving around looking for a parking </a:t>
            </a:r>
            <a:r>
              <a:rPr lang="en-US" sz="2800" dirty="0" smtClean="0"/>
              <a:t>spot. </a:t>
            </a:r>
          </a:p>
        </p:txBody>
      </p:sp>
    </p:spTree>
    <p:extLst>
      <p:ext uri="{BB962C8B-B14F-4D97-AF65-F5344CB8AC3E}">
        <p14:creationId xmlns:p14="http://schemas.microsoft.com/office/powerpoint/2010/main" val="142031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a:t>
            </a:r>
            <a:endParaRPr lang="en-US" dirty="0"/>
          </a:p>
        </p:txBody>
      </p:sp>
      <p:sp>
        <p:nvSpPr>
          <p:cNvPr id="3" name="Content Placeholder 2"/>
          <p:cNvSpPr>
            <a:spLocks noGrp="1"/>
          </p:cNvSpPr>
          <p:nvPr>
            <p:ph idx="1"/>
          </p:nvPr>
        </p:nvSpPr>
        <p:spPr/>
        <p:txBody>
          <a:bodyPr>
            <a:normAutofit fontScale="92500"/>
          </a:bodyPr>
          <a:lstStyle/>
          <a:p>
            <a:r>
              <a:rPr lang="en-GB" sz="2400" dirty="0" smtClean="0"/>
              <a:t>In </a:t>
            </a:r>
            <a:r>
              <a:rPr lang="en-GB" sz="2400" dirty="0"/>
              <a:t>cities the majority of parking spaces is </a:t>
            </a:r>
            <a:r>
              <a:rPr lang="en-GB" sz="2400" dirty="0" smtClean="0"/>
              <a:t>controlled by manpower. </a:t>
            </a:r>
          </a:p>
          <a:p>
            <a:r>
              <a:rPr lang="en-GB" sz="2400" dirty="0" smtClean="0"/>
              <a:t>Surprisingly </a:t>
            </a:r>
            <a:r>
              <a:rPr lang="en-GB" sz="2400" dirty="0"/>
              <a:t>hardly any data on usage of these spaces is available. </a:t>
            </a:r>
            <a:r>
              <a:rPr lang="en-GB" sz="2400" dirty="0" smtClean="0"/>
              <a:t>This </a:t>
            </a:r>
            <a:r>
              <a:rPr lang="en-GB" sz="2400" dirty="0"/>
              <a:t>is changing rapidly</a:t>
            </a:r>
            <a:r>
              <a:rPr lang="en-GB" sz="2400" dirty="0" smtClean="0"/>
              <a:t>.</a:t>
            </a:r>
          </a:p>
          <a:p>
            <a:r>
              <a:rPr lang="en-GB" sz="2400" dirty="0" smtClean="0"/>
              <a:t> </a:t>
            </a:r>
            <a:r>
              <a:rPr lang="en-GB" sz="2400" dirty="0"/>
              <a:t>Many cities and governments, in partnership with the industry, </a:t>
            </a:r>
            <a:r>
              <a:rPr lang="en-GB" sz="2400" dirty="0" smtClean="0"/>
              <a:t>are </a:t>
            </a:r>
            <a:r>
              <a:rPr lang="en-GB" sz="2400" dirty="0"/>
              <a:t>currently developing and implementing programs to create smarter cities. </a:t>
            </a:r>
            <a:endParaRPr lang="en-GB" sz="2400" dirty="0" smtClean="0"/>
          </a:p>
          <a:p>
            <a:r>
              <a:rPr lang="en-GB" sz="2400" dirty="0" smtClean="0"/>
              <a:t>Parking </a:t>
            </a:r>
            <a:r>
              <a:rPr lang="en-GB" sz="2400" dirty="0"/>
              <a:t>data from </a:t>
            </a:r>
            <a:r>
              <a:rPr lang="en-GB" sz="2400" dirty="0" smtClean="0"/>
              <a:t>city-centres </a:t>
            </a:r>
            <a:r>
              <a:rPr lang="en-GB" sz="2400" dirty="0"/>
              <a:t>are considered a prominent part of </a:t>
            </a:r>
            <a:r>
              <a:rPr lang="en-GB" sz="2400" dirty="0" smtClean="0"/>
              <a:t>that.</a:t>
            </a:r>
          </a:p>
          <a:p>
            <a:r>
              <a:rPr lang="en-GB" sz="2400" dirty="0" smtClean="0"/>
              <a:t> With </a:t>
            </a:r>
            <a:r>
              <a:rPr lang="en-GB" sz="2400" dirty="0"/>
              <a:t>information from parking sensors it is easy to guide visitors, delivery drivers, taxi’s, workers </a:t>
            </a:r>
            <a:r>
              <a:rPr lang="en-GB" sz="2400" dirty="0" smtClean="0"/>
              <a:t>and </a:t>
            </a:r>
            <a:r>
              <a:rPr lang="en-GB" sz="2400" dirty="0"/>
              <a:t>residents quickly to available parking spaces.</a:t>
            </a:r>
            <a:endParaRPr lang="en-US" sz="2400" dirty="0" smtClean="0"/>
          </a:p>
        </p:txBody>
      </p:sp>
    </p:spTree>
    <p:extLst>
      <p:ext uri="{BB962C8B-B14F-4D97-AF65-F5344CB8AC3E}">
        <p14:creationId xmlns:p14="http://schemas.microsoft.com/office/powerpoint/2010/main" val="28551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Related works</a:t>
            </a:r>
            <a:endParaRPr lang="en-US" dirty="0"/>
          </a:p>
        </p:txBody>
      </p:sp>
      <p:sp>
        <p:nvSpPr>
          <p:cNvPr id="3" name="Content Placeholder 2"/>
          <p:cNvSpPr>
            <a:spLocks noGrp="1"/>
          </p:cNvSpPr>
          <p:nvPr>
            <p:ph idx="1"/>
          </p:nvPr>
        </p:nvSpPr>
        <p:spPr/>
        <p:txBody>
          <a:bodyPr>
            <a:normAutofit/>
          </a:bodyPr>
          <a:lstStyle/>
          <a:p>
            <a:r>
              <a:rPr lang="en-US" dirty="0"/>
              <a:t>Prediction of parking space availability in real time </a:t>
            </a:r>
            <a:endParaRPr lang="en-US" dirty="0" smtClean="0"/>
          </a:p>
          <a:p>
            <a:pPr lvl="3"/>
            <a:r>
              <a:rPr lang="en-US" dirty="0" smtClean="0"/>
              <a:t>This</a:t>
            </a:r>
            <a:r>
              <a:rPr lang="en-US" dirty="0" smtClean="0"/>
              <a:t> </a:t>
            </a:r>
            <a:r>
              <a:rPr lang="en-US" dirty="0"/>
              <a:t>systems allow customers to select a parking facility according to their preferences, rapidly park their vehicle without searching for a free stall, and pay their reservation in advance avoiding queues. </a:t>
            </a:r>
            <a:endParaRPr lang="en-US" dirty="0" smtClean="0"/>
          </a:p>
          <a:p>
            <a:pPr lvl="3"/>
            <a:r>
              <a:rPr lang="en-US" dirty="0"/>
              <a:t>Felix </a:t>
            </a:r>
            <a:r>
              <a:rPr lang="en-US" dirty="0" err="1"/>
              <a:t>Caicedo</a:t>
            </a:r>
            <a:r>
              <a:rPr lang="en-US" dirty="0"/>
              <a:t> a, </a:t>
            </a:r>
            <a:r>
              <a:rPr lang="en-US" dirty="0" err="1"/>
              <a:t>Carola</a:t>
            </a:r>
            <a:r>
              <a:rPr lang="en-US" dirty="0"/>
              <a:t> </a:t>
            </a:r>
            <a:r>
              <a:rPr lang="en-US" dirty="0" err="1"/>
              <a:t>Blazquez</a:t>
            </a:r>
            <a:r>
              <a:rPr lang="en-US" dirty="0"/>
              <a:t> b, Pablo Miranda 2012 Elsevier </a:t>
            </a:r>
            <a:r>
              <a:rPr lang="en-US" dirty="0" smtClean="0"/>
              <a:t>Ltd</a:t>
            </a:r>
            <a:endParaRPr lang="en-US" b="1" dirty="0"/>
          </a:p>
          <a:p>
            <a:r>
              <a:rPr lang="en-US" dirty="0"/>
              <a:t>D</a:t>
            </a:r>
            <a:r>
              <a:rPr lang="en-US" dirty="0" smtClean="0"/>
              <a:t>etermining the availability of parking spaces </a:t>
            </a:r>
          </a:p>
          <a:p>
            <a:pPr lvl="3"/>
            <a:r>
              <a:rPr lang="en-US" dirty="0" smtClean="0"/>
              <a:t>This system is for </a:t>
            </a:r>
            <a:r>
              <a:rPr lang="en-US" dirty="0"/>
              <a:t>determining and </a:t>
            </a:r>
            <a:r>
              <a:rPr lang="en-US" dirty="0" smtClean="0"/>
              <a:t>communication </a:t>
            </a:r>
            <a:r>
              <a:rPr lang="en-US" dirty="0"/>
              <a:t>the availability of parking spaces. The </a:t>
            </a:r>
            <a:r>
              <a:rPr lang="en-US" dirty="0" smtClean="0"/>
              <a:t>system  includes </a:t>
            </a:r>
            <a:r>
              <a:rPr lang="en-US" dirty="0"/>
              <a:t>an Optical adapted to Scan a plurality of the Parking spaces and to produce scan data for the parking spaces scanned</a:t>
            </a:r>
            <a:r>
              <a:rPr lang="en-US" dirty="0" smtClean="0"/>
              <a:t>.</a:t>
            </a:r>
          </a:p>
          <a:p>
            <a:pPr lvl="3"/>
            <a:r>
              <a:rPr lang="en-US" dirty="0"/>
              <a:t>Jay H_ Ball, 11 Russell Cir” Natick, MA (Us) 01760 </a:t>
            </a:r>
            <a:r>
              <a:rPr lang="en-US" dirty="0" smtClean="0"/>
              <a:t>2011 US patent</a:t>
            </a:r>
            <a:endParaRPr lang="en-US" dirty="0" smtClean="0"/>
          </a:p>
          <a:p>
            <a:endParaRPr lang="en-US" dirty="0" smtClean="0"/>
          </a:p>
        </p:txBody>
      </p:sp>
    </p:spTree>
    <p:extLst>
      <p:ext uri="{BB962C8B-B14F-4D97-AF65-F5344CB8AC3E}">
        <p14:creationId xmlns:p14="http://schemas.microsoft.com/office/powerpoint/2010/main" val="563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Related works</a:t>
            </a:r>
            <a:endParaRPr lang="en-US" dirty="0"/>
          </a:p>
        </p:txBody>
      </p:sp>
      <p:sp>
        <p:nvSpPr>
          <p:cNvPr id="3" name="Content Placeholder 2"/>
          <p:cNvSpPr>
            <a:spLocks noGrp="1"/>
          </p:cNvSpPr>
          <p:nvPr>
            <p:ph idx="1"/>
          </p:nvPr>
        </p:nvSpPr>
        <p:spPr/>
        <p:txBody>
          <a:bodyPr>
            <a:normAutofit/>
          </a:bodyPr>
          <a:lstStyle/>
          <a:p>
            <a:r>
              <a:rPr lang="en-US" dirty="0" smtClean="0"/>
              <a:t>Method </a:t>
            </a:r>
            <a:r>
              <a:rPr lang="en-US" dirty="0" smtClean="0"/>
              <a:t>and apparatus for detection and remote notification of vehicle parking space availability data </a:t>
            </a:r>
          </a:p>
          <a:p>
            <a:pPr lvl="3"/>
            <a:r>
              <a:rPr lang="en-US" dirty="0" smtClean="0"/>
              <a:t>This system</a:t>
            </a:r>
            <a:r>
              <a:rPr lang="en-US" dirty="0" smtClean="0"/>
              <a:t> Provides timely </a:t>
            </a:r>
            <a:r>
              <a:rPr lang="en-US" dirty="0"/>
              <a:t>and </a:t>
            </a:r>
            <a:r>
              <a:rPr lang="en-US" dirty="0" smtClean="0"/>
              <a:t>efficient notification </a:t>
            </a:r>
            <a:r>
              <a:rPr lang="en-US" dirty="0"/>
              <a:t>of vehicle parking space availability and </a:t>
            </a:r>
            <a:r>
              <a:rPr lang="en-US" dirty="0" smtClean="0"/>
              <a:t>locations of vehicle parking spaces to motorists or other network </a:t>
            </a:r>
            <a:r>
              <a:rPr lang="en-US" dirty="0"/>
              <a:t>users</a:t>
            </a:r>
            <a:r>
              <a:rPr lang="en-US" dirty="0" smtClean="0"/>
              <a:t>.</a:t>
            </a:r>
          </a:p>
          <a:p>
            <a:pPr lvl="3"/>
            <a:r>
              <a:rPr lang="de-DE" dirty="0"/>
              <a:t>Josephp_Quinn,729AmericanLegion </a:t>
            </a:r>
            <a:r>
              <a:rPr lang="de-DE" dirty="0" err="1"/>
              <a:t>Hwy</a:t>
            </a:r>
            <a:r>
              <a:rPr lang="de-DE" dirty="0"/>
              <a:t>” </a:t>
            </a:r>
            <a:r>
              <a:rPr lang="de-DE" dirty="0" err="1"/>
              <a:t>Apt</a:t>
            </a:r>
            <a:r>
              <a:rPr lang="de-DE" dirty="0"/>
              <a:t> 1, </a:t>
            </a:r>
            <a:r>
              <a:rPr lang="de-DE" dirty="0" err="1"/>
              <a:t>Roshndale</a:t>
            </a:r>
            <a:r>
              <a:rPr lang="de-DE" dirty="0"/>
              <a:t>, M A (</a:t>
            </a:r>
            <a:r>
              <a:rPr lang="de-DE" dirty="0" err="1"/>
              <a:t>Us</a:t>
            </a:r>
            <a:r>
              <a:rPr lang="de-DE" dirty="0"/>
              <a:t>)  </a:t>
            </a:r>
            <a:r>
              <a:rPr lang="de-DE" dirty="0" smtClean="0"/>
              <a:t>2012 </a:t>
            </a:r>
            <a:r>
              <a:rPr lang="de-DE" dirty="0"/>
              <a:t>US patent </a:t>
            </a:r>
            <a:endParaRPr lang="en-US" dirty="0" smtClean="0"/>
          </a:p>
          <a:p>
            <a:pPr lvl="3"/>
            <a:endParaRPr lang="en-US" dirty="0"/>
          </a:p>
          <a:p>
            <a:r>
              <a:rPr lang="en-US" dirty="0"/>
              <a:t>Real-time Street Parking Availability Estimation</a:t>
            </a:r>
          </a:p>
          <a:p>
            <a:pPr lvl="3"/>
            <a:r>
              <a:rPr lang="en-US" dirty="0"/>
              <a:t> This system uses the GPS and/or accelerometer sensors in a traveler’s mobile phone to automatically detect when and where the traveler parked her car </a:t>
            </a:r>
            <a:endParaRPr lang="en-US" dirty="0" smtClean="0"/>
          </a:p>
          <a:p>
            <a:pPr lvl="3"/>
            <a:r>
              <a:rPr lang="en-US" dirty="0"/>
              <a:t>Bo Xu⊥§ </a:t>
            </a:r>
            <a:r>
              <a:rPr lang="en-US" dirty="0" err="1"/>
              <a:t>Ouri</a:t>
            </a:r>
            <a:r>
              <a:rPr lang="en-US" dirty="0"/>
              <a:t> </a:t>
            </a:r>
            <a:r>
              <a:rPr lang="en-US" dirty="0" err="1"/>
              <a:t>Wolfson</a:t>
            </a:r>
            <a:r>
              <a:rPr lang="en-US" dirty="0"/>
              <a:t>§ </a:t>
            </a:r>
            <a:r>
              <a:rPr lang="en-US" dirty="0" err="1"/>
              <a:t>Jie</a:t>
            </a:r>
            <a:r>
              <a:rPr lang="en-US" dirty="0"/>
              <a:t> Yang§ Leon </a:t>
            </a:r>
            <a:r>
              <a:rPr lang="en-US" dirty="0" err="1"/>
              <a:t>Stenneth</a:t>
            </a:r>
            <a:r>
              <a:rPr lang="en-US" dirty="0"/>
              <a:t>§ Philip S. Yu§ Peter C. Nelson§  2013 IEEE 14th International Conference on Mobile Data Management</a:t>
            </a:r>
          </a:p>
          <a:p>
            <a:pPr lvl="3"/>
            <a:endParaRPr lang="en-US" dirty="0" smtClean="0"/>
          </a:p>
          <a:p>
            <a:endParaRPr lang="en-US" dirty="0" smtClean="0"/>
          </a:p>
          <a:p>
            <a:endParaRPr lang="en-US" dirty="0" smtClean="0"/>
          </a:p>
        </p:txBody>
      </p:sp>
    </p:spTree>
    <p:extLst>
      <p:ext uri="{BB962C8B-B14F-4D97-AF65-F5344CB8AC3E}">
        <p14:creationId xmlns:p14="http://schemas.microsoft.com/office/powerpoint/2010/main" val="453014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Related works</a:t>
            </a:r>
            <a:endParaRPr lang="en-US" dirty="0"/>
          </a:p>
        </p:txBody>
      </p:sp>
      <p:sp>
        <p:nvSpPr>
          <p:cNvPr id="3" name="Content Placeholder 2"/>
          <p:cNvSpPr>
            <a:spLocks noGrp="1"/>
          </p:cNvSpPr>
          <p:nvPr>
            <p:ph idx="1"/>
          </p:nvPr>
        </p:nvSpPr>
        <p:spPr/>
        <p:txBody>
          <a:bodyPr>
            <a:normAutofit/>
          </a:bodyPr>
          <a:lstStyle/>
          <a:p>
            <a:pPr lvl="3"/>
            <a:endParaRPr lang="en-US" dirty="0" smtClean="0"/>
          </a:p>
          <a:p>
            <a:r>
              <a:rPr lang="en-US" dirty="0" smtClean="0"/>
              <a:t>Predictive </a:t>
            </a:r>
            <a:r>
              <a:rPr lang="en-US" dirty="0" smtClean="0"/>
              <a:t>analytics: parking prediction using sensors and </a:t>
            </a:r>
            <a:r>
              <a:rPr lang="en-US" dirty="0" smtClean="0"/>
              <a:t>gps.</a:t>
            </a:r>
            <a:endParaRPr lang="en-US" dirty="0" smtClean="0"/>
          </a:p>
          <a:p>
            <a:pPr lvl="3"/>
            <a:r>
              <a:rPr lang="en-US" dirty="0" smtClean="0"/>
              <a:t> This </a:t>
            </a:r>
            <a:r>
              <a:rPr lang="en-US" dirty="0"/>
              <a:t>parking system that will </a:t>
            </a:r>
            <a:r>
              <a:rPr lang="en-US" dirty="0" smtClean="0"/>
              <a:t>be explained </a:t>
            </a:r>
            <a:r>
              <a:rPr lang="en-US" dirty="0"/>
              <a:t>in this paper aims to combat that very nuisance of </a:t>
            </a:r>
            <a:r>
              <a:rPr lang="en-US" dirty="0" smtClean="0"/>
              <a:t>parking., By prediction the availability before hand.</a:t>
            </a:r>
            <a:endParaRPr lang="en-US" dirty="0" smtClean="0"/>
          </a:p>
          <a:p>
            <a:pPr lvl="3"/>
            <a:r>
              <a:rPr lang="en-US" dirty="0" err="1"/>
              <a:t>Ojas</a:t>
            </a:r>
            <a:r>
              <a:rPr lang="en-US" dirty="0"/>
              <a:t> Pandya 1 , </a:t>
            </a:r>
            <a:r>
              <a:rPr lang="en-US" dirty="0" err="1"/>
              <a:t>Shiamak</a:t>
            </a:r>
            <a:r>
              <a:rPr lang="en-US" dirty="0"/>
              <a:t> Mehta 2 , </a:t>
            </a:r>
            <a:r>
              <a:rPr lang="en-US" dirty="0" err="1"/>
              <a:t>Hemant</a:t>
            </a:r>
            <a:r>
              <a:rPr lang="en-US" dirty="0"/>
              <a:t> </a:t>
            </a:r>
            <a:r>
              <a:rPr lang="en-US" dirty="0" err="1"/>
              <a:t>Jarkad</a:t>
            </a:r>
            <a:r>
              <a:rPr lang="en-US" dirty="0"/>
              <a:t> 3 , </a:t>
            </a:r>
            <a:r>
              <a:rPr lang="en-US" dirty="0" err="1"/>
              <a:t>Arti</a:t>
            </a:r>
            <a:r>
              <a:rPr lang="en-US" dirty="0"/>
              <a:t> </a:t>
            </a:r>
            <a:r>
              <a:rPr lang="en-US" dirty="0" err="1"/>
              <a:t>Mohanpurkar</a:t>
            </a:r>
            <a:r>
              <a:rPr lang="en-US" dirty="0"/>
              <a:t> 4 International Conference on Advances in Engineering Science and Management, Agra, 08th November, 2015 </a:t>
            </a:r>
          </a:p>
          <a:p>
            <a:pPr lvl="3"/>
            <a:endParaRPr lang="en-US" dirty="0"/>
          </a:p>
          <a:p>
            <a:r>
              <a:rPr lang="en-US" dirty="0" smtClean="0"/>
              <a:t>Parking </a:t>
            </a:r>
            <a:r>
              <a:rPr lang="en-US" dirty="0"/>
              <a:t>Availability Prediction for Sensor-Enabled Car Parks in Smart Cities </a:t>
            </a:r>
            <a:endParaRPr lang="en-US" dirty="0" smtClean="0"/>
          </a:p>
          <a:p>
            <a:pPr lvl="3"/>
            <a:r>
              <a:rPr lang="en-US" dirty="0" smtClean="0"/>
              <a:t>This system is predicting </a:t>
            </a:r>
            <a:r>
              <a:rPr lang="en-US" dirty="0" smtClean="0"/>
              <a:t>the </a:t>
            </a:r>
            <a:r>
              <a:rPr lang="en-US" dirty="0"/>
              <a:t>parking occupancy rate using three feature sets with selected parameters to illustrate the utility of these features. </a:t>
            </a:r>
            <a:endParaRPr lang="en-US" dirty="0" smtClean="0"/>
          </a:p>
          <a:p>
            <a:pPr lvl="3"/>
            <a:r>
              <a:rPr lang="en-US" dirty="0" err="1"/>
              <a:t>Yanxu</a:t>
            </a:r>
            <a:r>
              <a:rPr lang="en-US" dirty="0"/>
              <a:t> Zheng, </a:t>
            </a:r>
            <a:r>
              <a:rPr lang="en-US" dirty="0" err="1"/>
              <a:t>Sutharshan</a:t>
            </a:r>
            <a:r>
              <a:rPr lang="en-US" dirty="0"/>
              <a:t> </a:t>
            </a:r>
            <a:r>
              <a:rPr lang="en-US" dirty="0" err="1"/>
              <a:t>Rajasegarar</a:t>
            </a:r>
            <a:r>
              <a:rPr lang="en-US" dirty="0"/>
              <a:t>, Christopher </a:t>
            </a:r>
            <a:r>
              <a:rPr lang="en-US" dirty="0" err="1"/>
              <a:t>Leckie</a:t>
            </a:r>
            <a:r>
              <a:rPr lang="en-US" dirty="0"/>
              <a:t>  2015 IEEE Tenth International Conference on Intelligent Sensors, Sensor Networks and Information Processing (ISSNIP) Singapore, 7-9 April 2015 </a:t>
            </a:r>
            <a:endParaRPr lang="en-US" dirty="0" smtClean="0"/>
          </a:p>
          <a:p>
            <a:pPr lvl="3"/>
            <a:endParaRPr lang="en-US" dirty="0" smtClean="0"/>
          </a:p>
          <a:p>
            <a:endParaRPr lang="en-US" dirty="0" smtClean="0"/>
          </a:p>
          <a:p>
            <a:endParaRPr lang="en-US" dirty="0" smtClean="0"/>
          </a:p>
        </p:txBody>
      </p:sp>
    </p:spTree>
    <p:extLst>
      <p:ext uri="{BB962C8B-B14F-4D97-AF65-F5344CB8AC3E}">
        <p14:creationId xmlns:p14="http://schemas.microsoft.com/office/powerpoint/2010/main" val="158196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Related works</a:t>
            </a:r>
            <a:endParaRPr lang="en-US" dirty="0"/>
          </a:p>
        </p:txBody>
      </p:sp>
      <p:sp>
        <p:nvSpPr>
          <p:cNvPr id="3" name="Content Placeholder 2"/>
          <p:cNvSpPr>
            <a:spLocks noGrp="1"/>
          </p:cNvSpPr>
          <p:nvPr>
            <p:ph idx="1"/>
          </p:nvPr>
        </p:nvSpPr>
        <p:spPr/>
        <p:txBody>
          <a:bodyPr/>
          <a:lstStyle/>
          <a:p>
            <a:r>
              <a:rPr lang="en-US" dirty="0" smtClean="0"/>
              <a:t>Finding </a:t>
            </a:r>
            <a:r>
              <a:rPr lang="en-US" dirty="0"/>
              <a:t>available parking spaces made easy </a:t>
            </a:r>
          </a:p>
          <a:p>
            <a:pPr lvl="3"/>
            <a:r>
              <a:rPr lang="en-US" dirty="0" smtClean="0"/>
              <a:t>The </a:t>
            </a:r>
            <a:r>
              <a:rPr lang="en-US" dirty="0"/>
              <a:t>parking lot regularly communicates the number of occupied spaces, capacity, arrival and parking rate through a vehicular </a:t>
            </a:r>
            <a:r>
              <a:rPr lang="en-US" dirty="0" smtClean="0"/>
              <a:t>network to find the free parking spaces.</a:t>
            </a:r>
          </a:p>
          <a:p>
            <a:pPr lvl="3"/>
            <a:r>
              <a:rPr lang="en-US" dirty="0"/>
              <a:t>Andreas </a:t>
            </a:r>
            <a:r>
              <a:rPr lang="en-US" dirty="0" err="1"/>
              <a:t>Klappenecker</a:t>
            </a:r>
            <a:r>
              <a:rPr lang="en-US" dirty="0"/>
              <a:t> 1, </a:t>
            </a:r>
            <a:r>
              <a:rPr lang="en-US" dirty="0" err="1"/>
              <a:t>Hyunyoung</a:t>
            </a:r>
            <a:r>
              <a:rPr lang="en-US" dirty="0"/>
              <a:t> Lee ,2, Jennifer L. Welch 3  2012 Elsevier B.V</a:t>
            </a:r>
            <a:endParaRPr lang="en-US" dirty="0" smtClean="0"/>
          </a:p>
          <a:p>
            <a:pPr lvl="3"/>
            <a:endParaRPr lang="en-US" dirty="0"/>
          </a:p>
          <a:p>
            <a:r>
              <a:rPr lang="en-US" dirty="0"/>
              <a:t>Smart parking solutions for urban </a:t>
            </a:r>
            <a:r>
              <a:rPr lang="en-US" dirty="0" smtClean="0"/>
              <a:t>areas.</a:t>
            </a:r>
          </a:p>
          <a:p>
            <a:pPr lvl="3"/>
            <a:r>
              <a:rPr lang="en-US" dirty="0" smtClean="0"/>
              <a:t>This system is mainly for easily finding parking spaces in busy cities without wasting fuel, time etc.</a:t>
            </a:r>
            <a:r>
              <a:rPr lang="is-IS" dirty="0" smtClean="0"/>
              <a:t>…</a:t>
            </a:r>
          </a:p>
          <a:p>
            <a:pPr lvl="3"/>
            <a:r>
              <a:rPr lang="en-US" dirty="0"/>
              <a:t>Elena </a:t>
            </a:r>
            <a:r>
              <a:rPr lang="en-US" dirty="0" err="1"/>
              <a:t>Polycarpou</a:t>
            </a:r>
            <a:r>
              <a:rPr lang="en-US" dirty="0"/>
              <a:t>, </a:t>
            </a:r>
            <a:r>
              <a:rPr lang="en-US" dirty="0" err="1"/>
              <a:t>Lambros</a:t>
            </a:r>
            <a:r>
              <a:rPr lang="en-US" dirty="0"/>
              <a:t> </a:t>
            </a:r>
            <a:r>
              <a:rPr lang="en-US" dirty="0" err="1"/>
              <a:t>Lambrinos</a:t>
            </a:r>
            <a:r>
              <a:rPr lang="en-US" dirty="0"/>
              <a:t> </a:t>
            </a:r>
            <a:r>
              <a:rPr lang="is-IS" dirty="0"/>
              <a:t>2013 IEEE</a:t>
            </a:r>
            <a:r>
              <a:rPr lang="is-IS" dirty="0" smtClean="0"/>
              <a:t>.</a:t>
            </a:r>
            <a:endParaRPr lang="is-IS" dirty="0" smtClean="0"/>
          </a:p>
          <a:p>
            <a:pPr lvl="3"/>
            <a:endParaRPr lang="en-US" dirty="0" smtClean="0"/>
          </a:p>
          <a:p>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162698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Detailed design</a:t>
            </a:r>
            <a:endParaRPr lang="en-US" dirty="0"/>
          </a:p>
        </p:txBody>
      </p:sp>
      <p:pic>
        <p:nvPicPr>
          <p:cNvPr id="4" name="Content Placeholder 3"/>
          <p:cNvPicPr>
            <a:picLocks noGrp="1" noChangeAspect="1"/>
          </p:cNvPicPr>
          <p:nvPr>
            <p:ph idx="1"/>
          </p:nvPr>
        </p:nvPicPr>
        <p:blipFill>
          <a:blip r:embed="rId3"/>
          <a:stretch>
            <a:fillRect/>
          </a:stretch>
        </p:blipFill>
        <p:spPr>
          <a:xfrm>
            <a:off x="265815" y="381000"/>
            <a:ext cx="11926185" cy="5897196"/>
          </a:xfrm>
          <a:prstGeom prst="rect">
            <a:avLst/>
          </a:prstGeom>
        </p:spPr>
      </p:pic>
      <p:sp>
        <p:nvSpPr>
          <p:cNvPr id="5" name="TextBox 4"/>
          <p:cNvSpPr txBox="1"/>
          <p:nvPr/>
        </p:nvSpPr>
        <p:spPr>
          <a:xfrm>
            <a:off x="4588329" y="6278196"/>
            <a:ext cx="2990434" cy="400110"/>
          </a:xfrm>
          <a:prstGeom prst="rect">
            <a:avLst/>
          </a:prstGeom>
          <a:noFill/>
        </p:spPr>
        <p:txBody>
          <a:bodyPr wrap="none" rtlCol="0">
            <a:spAutoFit/>
          </a:bodyPr>
          <a:lstStyle/>
          <a:p>
            <a:r>
              <a:rPr lang="en-US" sz="2000" dirty="0" smtClean="0"/>
              <a:t>Fig 1:System Architecture</a:t>
            </a:r>
            <a:endParaRPr lang="en-US" sz="2000" dirty="0"/>
          </a:p>
        </p:txBody>
      </p:sp>
    </p:spTree>
    <p:extLst>
      <p:ext uri="{BB962C8B-B14F-4D97-AF65-F5344CB8AC3E}">
        <p14:creationId xmlns:p14="http://schemas.microsoft.com/office/powerpoint/2010/main" val="1898872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847686</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2012-07-18T04:06:00+00:00</AssetStart>
    <FriendlyTitle xmlns="4873beb7-5857-4685-be1f-d57550cc96cc" xsi:nil="true"/>
    <MarketSpecific xmlns="4873beb7-5857-4685-be1f-d57550cc96cc">false</MarketSpecific>
    <TPNamespace xmlns="4873beb7-5857-4685-be1f-d57550cc96cc" xsi:nil="true"/>
    <PublishStatusLookup xmlns="4873beb7-5857-4685-be1f-d57550cc96cc">
      <Value>1597838</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TP103031021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ACBCB9-60F7-484B-958A-15054C7FE4EE}">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8F180B1C-2212-497F-A259-C959ADD048CA}">
  <ds:schemaRefs>
    <ds:schemaRef ds:uri="http://schemas.microsoft.com/sharepoint/v3/contenttype/forms"/>
  </ds:schemaRefs>
</ds:datastoreItem>
</file>

<file path=customXml/itemProps3.xml><?xml version="1.0" encoding="utf-8"?>
<ds:datastoreItem xmlns:ds="http://schemas.openxmlformats.org/officeDocument/2006/customXml" ds:itemID="{59CB5477-AF88-4C5B-83D0-5C63111201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Business red line presentation (widescreen)</Template>
  <TotalTime>0</TotalTime>
  <Words>1466</Words>
  <Application>Microsoft Macintosh PowerPoint</Application>
  <PresentationFormat>Widescreen</PresentationFormat>
  <Paragraphs>173</Paragraphs>
  <Slides>28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Cambria</vt:lpstr>
      <vt:lpstr>Courier New</vt:lpstr>
      <vt:lpstr>Arial</vt:lpstr>
      <vt:lpstr>Red Line Business 16x9</vt:lpstr>
      <vt:lpstr>Intelligent parking system</vt:lpstr>
      <vt:lpstr>contents</vt:lpstr>
      <vt:lpstr>Abstract</vt:lpstr>
      <vt:lpstr>introduction</vt:lpstr>
      <vt:lpstr>Related works</vt:lpstr>
      <vt:lpstr>Related works</vt:lpstr>
      <vt:lpstr>Related works</vt:lpstr>
      <vt:lpstr>Related works</vt:lpstr>
      <vt:lpstr>Detailed design</vt:lpstr>
      <vt:lpstr>Detailed design</vt:lpstr>
      <vt:lpstr>Detailed design</vt:lpstr>
      <vt:lpstr>Detailed design</vt:lpstr>
      <vt:lpstr>Detailed design</vt:lpstr>
      <vt:lpstr>Detailed design</vt:lpstr>
      <vt:lpstr>Detailed design</vt:lpstr>
      <vt:lpstr>Detailed design</vt:lpstr>
      <vt:lpstr>ERROR cases</vt:lpstr>
      <vt:lpstr>MODULES</vt:lpstr>
      <vt:lpstr>Sensor system Module Pseudo-code</vt:lpstr>
      <vt:lpstr>DATA_RECEPTION Module Pseudo-code</vt:lpstr>
      <vt:lpstr>PowerPoint Presentation</vt:lpstr>
      <vt:lpstr>PowerPoint Presentation</vt:lpstr>
      <vt:lpstr>PowerPoint Presentation</vt:lpstr>
      <vt:lpstr>PowerPoint Presentation</vt:lpstr>
      <vt:lpstr>Implementation</vt:lpstr>
      <vt:lpstr>Implementation</vt:lpstr>
      <vt:lpstr>Evaluation parameters</vt:lpstr>
      <vt:lpstr>Evaluation parameters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2016-02-21T18:15:02Z</cp:lastPrinted>
  <dcterms:created xsi:type="dcterms:W3CDTF">2016-02-06T09:51:24Z</dcterms:created>
  <dcterms:modified xsi:type="dcterms:W3CDTF">2016-02-22T09:30:40Z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